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7" r:id="rId2"/>
    <p:sldId id="279" r:id="rId3"/>
    <p:sldId id="258" r:id="rId4"/>
    <p:sldId id="278" r:id="rId5"/>
    <p:sldId id="296" r:id="rId6"/>
    <p:sldId id="281" r:id="rId7"/>
    <p:sldId id="260" r:id="rId8"/>
    <p:sldId id="282" r:id="rId9"/>
    <p:sldId id="280" r:id="rId10"/>
    <p:sldId id="293" r:id="rId11"/>
    <p:sldId id="283" r:id="rId12"/>
    <p:sldId id="284" r:id="rId13"/>
    <p:sldId id="285" r:id="rId14"/>
    <p:sldId id="286" r:id="rId15"/>
    <p:sldId id="288" r:id="rId16"/>
    <p:sldId id="289" r:id="rId17"/>
    <p:sldId id="294" r:id="rId18"/>
    <p:sldId id="295" r:id="rId19"/>
    <p:sldId id="291" r:id="rId20"/>
    <p:sldId id="257" r:id="rId21"/>
    <p:sldId id="267" r:id="rId22"/>
    <p:sldId id="268" r:id="rId23"/>
    <p:sldId id="271" r:id="rId24"/>
    <p:sldId id="275" r:id="rId25"/>
    <p:sldId id="274" r:id="rId26"/>
    <p:sldId id="276" r:id="rId27"/>
    <p:sldId id="292"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83" d="100"/>
          <a:sy n="83" d="100"/>
        </p:scale>
        <p:origin x="686"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arc\Downloads\Consulta_20241112-0956081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arc\Downloads\Consulta_20241112-0956081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arc\Downloads\Consulta_20241112-0956081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MX"/>
              <a:t>Total (Debito + Credito)</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'[Consulta_20241112-095608104.xlsx]Hoja3'!$B$26</c:f>
              <c:strCache>
                <c:ptCount val="1"/>
                <c:pt idx="0">
                  <c:v>normal (oct-nov)</c:v>
                </c:pt>
              </c:strCache>
            </c:strRef>
          </c:tx>
          <c:spPr>
            <a:solidFill>
              <a:schemeClr val="accent2"/>
            </a:solidFill>
            <a:ln>
              <a:noFill/>
            </a:ln>
            <a:effectLst/>
          </c:spPr>
          <c:invertIfNegative val="0"/>
          <c:cat>
            <c:numRef>
              <c:f>'[Consulta_20241112-095608104.xlsx]Hoja3'!$A$27:$A$39</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'[Consulta_20241112-095608104.xlsx]Hoja3'!$B$27:$B$39</c:f>
              <c:numCache>
                <c:formatCode>_-* #,##0_-;\-* #,##0_-;_-* "-"??_-;_-@_-</c:formatCode>
                <c:ptCount val="13"/>
                <c:pt idx="0">
                  <c:v>2152521793.1578946</c:v>
                </c:pt>
                <c:pt idx="1">
                  <c:v>2505230999.9298244</c:v>
                </c:pt>
                <c:pt idx="2">
                  <c:v>2894546879.122807</c:v>
                </c:pt>
                <c:pt idx="3">
                  <c:v>3266928735.7368422</c:v>
                </c:pt>
                <c:pt idx="4">
                  <c:v>3887121708.8070173</c:v>
                </c:pt>
                <c:pt idx="5">
                  <c:v>4604363812.6315794</c:v>
                </c:pt>
                <c:pt idx="6">
                  <c:v>5286356388.087719</c:v>
                </c:pt>
                <c:pt idx="7">
                  <c:v>6180309491</c:v>
                </c:pt>
                <c:pt idx="8">
                  <c:v>7028974901.7368422</c:v>
                </c:pt>
                <c:pt idx="9">
                  <c:v>7380033126.5918369</c:v>
                </c:pt>
                <c:pt idx="10">
                  <c:v>9182034003.1296291</c:v>
                </c:pt>
                <c:pt idx="11">
                  <c:v>11078019908.157894</c:v>
                </c:pt>
                <c:pt idx="12">
                  <c:v>14002352373.894737</c:v>
                </c:pt>
              </c:numCache>
            </c:numRef>
          </c:val>
          <c:extLst>
            <c:ext xmlns:c16="http://schemas.microsoft.com/office/drawing/2014/chart" uri="{C3380CC4-5D6E-409C-BE32-E72D297353CC}">
              <c16:uniqueId val="{00000000-BE0F-4EF0-A761-0145D179D6E8}"/>
            </c:ext>
          </c:extLst>
        </c:ser>
        <c:ser>
          <c:idx val="1"/>
          <c:order val="1"/>
          <c:tx>
            <c:strRef>
              <c:f>'[Consulta_20241112-095608104.xlsx]Hoja3'!$C$26</c:f>
              <c:strCache>
                <c:ptCount val="1"/>
                <c:pt idx="0">
                  <c:v>buen fin</c:v>
                </c:pt>
              </c:strCache>
            </c:strRef>
          </c:tx>
          <c:spPr>
            <a:solidFill>
              <a:schemeClr val="accent4"/>
            </a:solidFill>
            <a:ln>
              <a:noFill/>
            </a:ln>
            <a:effectLst/>
          </c:spPr>
          <c:invertIfNegative val="0"/>
          <c:cat>
            <c:numRef>
              <c:f>'[Consulta_20241112-095608104.xlsx]Hoja3'!$A$27:$A$39</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'[Consulta_20241112-095608104.xlsx]Hoja3'!$C$27:$C$39</c:f>
              <c:numCache>
                <c:formatCode>_-* #,##0_-;\-* #,##0_-;_-* "-"??_-;_-@_-</c:formatCode>
                <c:ptCount val="13"/>
                <c:pt idx="0">
                  <c:v>3202655847</c:v>
                </c:pt>
                <c:pt idx="1">
                  <c:v>5529109249.25</c:v>
                </c:pt>
                <c:pt idx="2">
                  <c:v>5990169443</c:v>
                </c:pt>
                <c:pt idx="3">
                  <c:v>5820066725.5</c:v>
                </c:pt>
                <c:pt idx="4">
                  <c:v>7059400009.25</c:v>
                </c:pt>
                <c:pt idx="5">
                  <c:v>8144408583.5</c:v>
                </c:pt>
                <c:pt idx="6">
                  <c:v>9619425822.75</c:v>
                </c:pt>
                <c:pt idx="7">
                  <c:v>11431024699.5</c:v>
                </c:pt>
                <c:pt idx="8">
                  <c:v>13115582577.5</c:v>
                </c:pt>
                <c:pt idx="9">
                  <c:v>10092748636.5</c:v>
                </c:pt>
                <c:pt idx="10">
                  <c:v>13884968022.714285</c:v>
                </c:pt>
                <c:pt idx="11">
                  <c:v>16826846839.25</c:v>
                </c:pt>
                <c:pt idx="12">
                  <c:v>21735267325</c:v>
                </c:pt>
              </c:numCache>
            </c:numRef>
          </c:val>
          <c:extLst>
            <c:ext xmlns:c16="http://schemas.microsoft.com/office/drawing/2014/chart" uri="{C3380CC4-5D6E-409C-BE32-E72D297353CC}">
              <c16:uniqueId val="{00000001-BE0F-4EF0-A761-0145D179D6E8}"/>
            </c:ext>
          </c:extLst>
        </c:ser>
        <c:dLbls>
          <c:showLegendKey val="0"/>
          <c:showVal val="0"/>
          <c:showCatName val="0"/>
          <c:showSerName val="0"/>
          <c:showPercent val="0"/>
          <c:showBubbleSize val="0"/>
        </c:dLbls>
        <c:gapWidth val="219"/>
        <c:axId val="1714199279"/>
        <c:axId val="1714198031"/>
      </c:barChart>
      <c:lineChart>
        <c:grouping val="standard"/>
        <c:varyColors val="0"/>
        <c:ser>
          <c:idx val="2"/>
          <c:order val="2"/>
          <c:tx>
            <c:strRef>
              <c:f>'[Consulta_20241112-095608104.xlsx]Hoja3'!$D$26</c:f>
              <c:strCache>
                <c:ptCount val="1"/>
                <c:pt idx="0">
                  <c:v>crecimiento</c:v>
                </c:pt>
              </c:strCache>
            </c:strRef>
          </c:tx>
          <c:spPr>
            <a:ln w="28575" cap="rnd">
              <a:solidFill>
                <a:schemeClr val="accent6"/>
              </a:solidFill>
              <a:round/>
            </a:ln>
            <a:effectLst/>
          </c:spPr>
          <c:marker>
            <c:symbol val="none"/>
          </c:marker>
          <c:val>
            <c:numRef>
              <c:f>'[Consulta_20241112-095608104.xlsx]Hoja3'!$D$27:$D$39</c:f>
              <c:numCache>
                <c:formatCode>0.00</c:formatCode>
                <c:ptCount val="13"/>
                <c:pt idx="0">
                  <c:v>48.786221685657729</c:v>
                </c:pt>
                <c:pt idx="1">
                  <c:v>120.70257191472082</c:v>
                </c:pt>
                <c:pt idx="2">
                  <c:v>106.94670679561845</c:v>
                </c:pt>
                <c:pt idx="3">
                  <c:v>78.151015718048967</c:v>
                </c:pt>
                <c:pt idx="4">
                  <c:v>81.609955594021656</c:v>
                </c:pt>
                <c:pt idx="5">
                  <c:v>76.884558104567816</c:v>
                </c:pt>
                <c:pt idx="6">
                  <c:v>81.967032045482668</c:v>
                </c:pt>
                <c:pt idx="7">
                  <c:v>84.958774575064396</c:v>
                </c:pt>
                <c:pt idx="8">
                  <c:v>86.59310583480918</c:v>
                </c:pt>
                <c:pt idx="9">
                  <c:v>36.757497742573392</c:v>
                </c:pt>
                <c:pt idx="10">
                  <c:v>51.21886956617341</c:v>
                </c:pt>
                <c:pt idx="11">
                  <c:v>51.893993500216126</c:v>
                </c:pt>
                <c:pt idx="12">
                  <c:v>55.225827379705926</c:v>
                </c:pt>
              </c:numCache>
            </c:numRef>
          </c:val>
          <c:smooth val="0"/>
          <c:extLst>
            <c:ext xmlns:c16="http://schemas.microsoft.com/office/drawing/2014/chart" uri="{C3380CC4-5D6E-409C-BE32-E72D297353CC}">
              <c16:uniqueId val="{00000002-BE0F-4EF0-A761-0145D179D6E8}"/>
            </c:ext>
          </c:extLst>
        </c:ser>
        <c:dLbls>
          <c:showLegendKey val="0"/>
          <c:showVal val="0"/>
          <c:showCatName val="0"/>
          <c:showSerName val="0"/>
          <c:showPercent val="0"/>
          <c:showBubbleSize val="0"/>
        </c:dLbls>
        <c:marker val="1"/>
        <c:smooth val="0"/>
        <c:axId val="2104266495"/>
        <c:axId val="2104266079"/>
      </c:lineChart>
      <c:catAx>
        <c:axId val="171419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8031"/>
        <c:crosses val="autoZero"/>
        <c:auto val="1"/>
        <c:lblAlgn val="ctr"/>
        <c:lblOffset val="100"/>
        <c:noMultiLvlLbl val="0"/>
      </c:catAx>
      <c:valAx>
        <c:axId val="171419803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9279"/>
        <c:crosses val="autoZero"/>
        <c:crossBetween val="between"/>
      </c:valAx>
      <c:valAx>
        <c:axId val="2104266079"/>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2104266495"/>
        <c:crosses val="max"/>
        <c:crossBetween val="between"/>
      </c:valAx>
      <c:catAx>
        <c:axId val="2104266495"/>
        <c:scaling>
          <c:orientation val="minMax"/>
        </c:scaling>
        <c:delete val="1"/>
        <c:axPos val="b"/>
        <c:majorTickMark val="out"/>
        <c:minorTickMark val="none"/>
        <c:tickLblPos val="nextTo"/>
        <c:crossAx val="21042660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MX"/>
              <a:t>Total Debito</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'[Consulta_20241112-095608104.xlsx]Hoja3'!$B$26</c:f>
              <c:strCache>
                <c:ptCount val="1"/>
                <c:pt idx="0">
                  <c:v>normal (oct-nov)</c:v>
                </c:pt>
              </c:strCache>
            </c:strRef>
          </c:tx>
          <c:spPr>
            <a:solidFill>
              <a:schemeClr val="accent1"/>
            </a:solidFill>
            <a:ln>
              <a:noFill/>
            </a:ln>
            <a:effectLst/>
          </c:spPr>
          <c:invertIfNegative val="0"/>
          <c:cat>
            <c:numRef>
              <c:f>'[Consulta_20241112-095608104.xlsx]Hoja3'!$A$43:$A$55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'[Consulta_20241112-095608104.xlsx]Hoja3'!$B$43:$B$55</c:f>
              <c:numCache>
                <c:formatCode>_-* #,##0_-;\-* #,##0_-;_-* "-"??_-;_-@_-</c:formatCode>
                <c:ptCount val="13"/>
                <c:pt idx="0">
                  <c:v>972821824.56140351</c:v>
                </c:pt>
                <c:pt idx="1">
                  <c:v>1141437057.4912281</c:v>
                </c:pt>
                <c:pt idx="2">
                  <c:v>1369574710.0877192</c:v>
                </c:pt>
                <c:pt idx="3">
                  <c:v>1678751135.5789473</c:v>
                </c:pt>
                <c:pt idx="4">
                  <c:v>2022261838.4210527</c:v>
                </c:pt>
                <c:pt idx="5">
                  <c:v>2459617907</c:v>
                </c:pt>
                <c:pt idx="6">
                  <c:v>2919727517.3859649</c:v>
                </c:pt>
                <c:pt idx="7">
                  <c:v>3523724533.6491227</c:v>
                </c:pt>
                <c:pt idx="8">
                  <c:v>4004771969.0175438</c:v>
                </c:pt>
                <c:pt idx="9">
                  <c:v>4549432002.1632652</c:v>
                </c:pt>
                <c:pt idx="10">
                  <c:v>5468634990.9629631</c:v>
                </c:pt>
                <c:pt idx="11">
                  <c:v>6409045708.8070173</c:v>
                </c:pt>
                <c:pt idx="12">
                  <c:v>8096674780.5087719</c:v>
                </c:pt>
              </c:numCache>
            </c:numRef>
          </c:val>
          <c:extLst>
            <c:ext xmlns:c16="http://schemas.microsoft.com/office/drawing/2014/chart" uri="{C3380CC4-5D6E-409C-BE32-E72D297353CC}">
              <c16:uniqueId val="{00000000-60DF-4F8C-B820-521BB5170230}"/>
            </c:ext>
          </c:extLst>
        </c:ser>
        <c:ser>
          <c:idx val="1"/>
          <c:order val="1"/>
          <c:tx>
            <c:strRef>
              <c:f>'[Consulta_20241112-095608104.xlsx]Hoja3'!$C$26</c:f>
              <c:strCache>
                <c:ptCount val="1"/>
                <c:pt idx="0">
                  <c:v>buen fin</c:v>
                </c:pt>
              </c:strCache>
            </c:strRef>
          </c:tx>
          <c:spPr>
            <a:solidFill>
              <a:schemeClr val="accent2"/>
            </a:solidFill>
            <a:ln>
              <a:noFill/>
            </a:ln>
            <a:effectLst/>
          </c:spPr>
          <c:invertIfNegative val="0"/>
          <c:cat>
            <c:numRef>
              <c:f>'[Consulta_20241112-095608104.xlsx]Hoja3'!$A$43:$A$55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'[Consulta_20241112-095608104.xlsx]Hoja3'!$C$43:$C$55</c:f>
              <c:numCache>
                <c:formatCode>_-* #,##0_-;\-* #,##0_-;_-* "-"??_-;_-@_-</c:formatCode>
                <c:ptCount val="13"/>
                <c:pt idx="0">
                  <c:v>1299752366</c:v>
                </c:pt>
                <c:pt idx="1">
                  <c:v>2481986292.25</c:v>
                </c:pt>
                <c:pt idx="2">
                  <c:v>2534278591.5</c:v>
                </c:pt>
                <c:pt idx="3">
                  <c:v>2689074240.5</c:v>
                </c:pt>
                <c:pt idx="4">
                  <c:v>3287549782.75</c:v>
                </c:pt>
                <c:pt idx="5">
                  <c:v>3696943959</c:v>
                </c:pt>
                <c:pt idx="6">
                  <c:v>4549352136.5</c:v>
                </c:pt>
                <c:pt idx="7">
                  <c:v>5781558644.5</c:v>
                </c:pt>
                <c:pt idx="8">
                  <c:v>6557895741</c:v>
                </c:pt>
                <c:pt idx="9">
                  <c:v>5487135483.416667</c:v>
                </c:pt>
                <c:pt idx="10">
                  <c:v>7285933036.4285717</c:v>
                </c:pt>
                <c:pt idx="11">
                  <c:v>8275336178.5</c:v>
                </c:pt>
                <c:pt idx="12">
                  <c:v>11204197217.75</c:v>
                </c:pt>
              </c:numCache>
            </c:numRef>
          </c:val>
          <c:extLst>
            <c:ext xmlns:c16="http://schemas.microsoft.com/office/drawing/2014/chart" uri="{C3380CC4-5D6E-409C-BE32-E72D297353CC}">
              <c16:uniqueId val="{00000001-60DF-4F8C-B820-521BB5170230}"/>
            </c:ext>
          </c:extLst>
        </c:ser>
        <c:dLbls>
          <c:showLegendKey val="0"/>
          <c:showVal val="0"/>
          <c:showCatName val="0"/>
          <c:showSerName val="0"/>
          <c:showPercent val="0"/>
          <c:showBubbleSize val="0"/>
        </c:dLbls>
        <c:gapWidth val="219"/>
        <c:axId val="1714199279"/>
        <c:axId val="1714198031"/>
      </c:barChart>
      <c:lineChart>
        <c:grouping val="standard"/>
        <c:varyColors val="0"/>
        <c:ser>
          <c:idx val="2"/>
          <c:order val="2"/>
          <c:tx>
            <c:strRef>
              <c:f>'[Consulta_20241112-095608104.xlsx]Hoja3'!$D$26</c:f>
              <c:strCache>
                <c:ptCount val="1"/>
                <c:pt idx="0">
                  <c:v>crecimiento</c:v>
                </c:pt>
              </c:strCache>
            </c:strRef>
          </c:tx>
          <c:spPr>
            <a:ln w="28575" cap="rnd">
              <a:solidFill>
                <a:schemeClr val="accent3"/>
              </a:solidFill>
              <a:round/>
            </a:ln>
            <a:effectLst/>
          </c:spPr>
          <c:marker>
            <c:symbol val="none"/>
          </c:marker>
          <c:cat>
            <c:numRef>
              <c:f>'[Consulta_20241112-095608104.xlsx]Hoja3'!$A$43:$A$55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'[Consulta_20241112-095608104.xlsx]Hoja3'!$D$43:$D$55</c:f>
              <c:numCache>
                <c:formatCode>0.00</c:formatCode>
                <c:ptCount val="13"/>
                <c:pt idx="0">
                  <c:v>33.606415191804835</c:v>
                </c:pt>
                <c:pt idx="1">
                  <c:v>117.44399097267561</c:v>
                </c:pt>
                <c:pt idx="2">
                  <c:v>85.041281270277196</c:v>
                </c:pt>
                <c:pt idx="3">
                  <c:v>60.183018406276446</c:v>
                </c:pt>
                <c:pt idx="4">
                  <c:v>62.567958327140389</c:v>
                </c:pt>
                <c:pt idx="5">
                  <c:v>50.305620579465071</c:v>
                </c:pt>
                <c:pt idx="6">
                  <c:v>55.814270660881384</c:v>
                </c:pt>
                <c:pt idx="7">
                  <c:v>64.07521613253617</c:v>
                </c:pt>
                <c:pt idx="8">
                  <c:v>63.752038611296811</c:v>
                </c:pt>
                <c:pt idx="9">
                  <c:v>20.611440742658022</c:v>
                </c:pt>
                <c:pt idx="10">
                  <c:v>33.231291692876425</c:v>
                </c:pt>
                <c:pt idx="11">
                  <c:v>29.11963113523144</c:v>
                </c:pt>
                <c:pt idx="12">
                  <c:v>38.380230421530655</c:v>
                </c:pt>
              </c:numCache>
            </c:numRef>
          </c:val>
          <c:smooth val="0"/>
          <c:extLst>
            <c:ext xmlns:c16="http://schemas.microsoft.com/office/drawing/2014/chart" uri="{C3380CC4-5D6E-409C-BE32-E72D297353CC}">
              <c16:uniqueId val="{00000002-60DF-4F8C-B820-521BB5170230}"/>
            </c:ext>
          </c:extLst>
        </c:ser>
        <c:dLbls>
          <c:showLegendKey val="0"/>
          <c:showVal val="0"/>
          <c:showCatName val="0"/>
          <c:showSerName val="0"/>
          <c:showPercent val="0"/>
          <c:showBubbleSize val="0"/>
        </c:dLbls>
        <c:marker val="1"/>
        <c:smooth val="0"/>
        <c:axId val="2104266495"/>
        <c:axId val="2104266079"/>
      </c:lineChart>
      <c:catAx>
        <c:axId val="171419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8031"/>
        <c:crosses val="autoZero"/>
        <c:auto val="1"/>
        <c:lblAlgn val="ctr"/>
        <c:lblOffset val="100"/>
        <c:noMultiLvlLbl val="0"/>
      </c:catAx>
      <c:valAx>
        <c:axId val="171419803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9279"/>
        <c:crosses val="autoZero"/>
        <c:crossBetween val="between"/>
      </c:valAx>
      <c:valAx>
        <c:axId val="2104266079"/>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2104266495"/>
        <c:crosses val="max"/>
        <c:crossBetween val="between"/>
      </c:valAx>
      <c:catAx>
        <c:axId val="2104266495"/>
        <c:scaling>
          <c:orientation val="minMax"/>
        </c:scaling>
        <c:delete val="1"/>
        <c:axPos val="b"/>
        <c:numFmt formatCode="General" sourceLinked="1"/>
        <c:majorTickMark val="out"/>
        <c:minorTickMark val="none"/>
        <c:tickLblPos val="nextTo"/>
        <c:crossAx val="21042660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MX"/>
              <a:t>Total Crédito</a:t>
            </a:r>
          </a:p>
        </c:rich>
      </c:tx>
      <c:layout>
        <c:manualLayout>
          <c:xMode val="edge"/>
          <c:yMode val="edge"/>
          <c:x val="0.38700483091787446"/>
          <c:y val="2.7447673280187146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'[Consulta_20241112-095608104.xlsx]Hoja3'!$B$26</c:f>
              <c:strCache>
                <c:ptCount val="1"/>
                <c:pt idx="0">
                  <c:v>normal (oct-nov)</c:v>
                </c:pt>
              </c:strCache>
            </c:strRef>
          </c:tx>
          <c:spPr>
            <a:solidFill>
              <a:schemeClr val="accent1"/>
            </a:solidFill>
            <a:ln>
              <a:noFill/>
            </a:ln>
            <a:effectLst/>
          </c:spPr>
          <c:invertIfNegative val="0"/>
          <c:cat>
            <c:numRef>
              <c:f>'[Consulta_20241112-095608104.xlsx]Hoja3'!$A$59:$A$71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'[Consulta_20241112-095608104.xlsx]Hoja3'!$B$59:$B$71</c:f>
              <c:numCache>
                <c:formatCode>_-* #,##0_-;\-* #,##0_-;_-* "-"??_-;_-@_-</c:formatCode>
                <c:ptCount val="13"/>
                <c:pt idx="0">
                  <c:v>1179699968.6491227</c:v>
                </c:pt>
                <c:pt idx="1">
                  <c:v>1363793942.4912281</c:v>
                </c:pt>
                <c:pt idx="2">
                  <c:v>1524972169.0526316</c:v>
                </c:pt>
                <c:pt idx="3">
                  <c:v>1588177600.2807016</c:v>
                </c:pt>
                <c:pt idx="4">
                  <c:v>1864859870.4035087</c:v>
                </c:pt>
                <c:pt idx="5">
                  <c:v>2144745905.7543859</c:v>
                </c:pt>
                <c:pt idx="6">
                  <c:v>2366628870.6666665</c:v>
                </c:pt>
                <c:pt idx="7">
                  <c:v>2656584957.2456141</c:v>
                </c:pt>
                <c:pt idx="8">
                  <c:v>3024202932.6842103</c:v>
                </c:pt>
                <c:pt idx="9">
                  <c:v>2830601124.4081631</c:v>
                </c:pt>
                <c:pt idx="10">
                  <c:v>3713399012.1481481</c:v>
                </c:pt>
                <c:pt idx="11">
                  <c:v>4668974199.2631578</c:v>
                </c:pt>
                <c:pt idx="12">
                  <c:v>5905677593.333333</c:v>
                </c:pt>
              </c:numCache>
            </c:numRef>
          </c:val>
          <c:extLst>
            <c:ext xmlns:c16="http://schemas.microsoft.com/office/drawing/2014/chart" uri="{C3380CC4-5D6E-409C-BE32-E72D297353CC}">
              <c16:uniqueId val="{00000000-A646-4B04-8D4C-D635DFA5DD78}"/>
            </c:ext>
          </c:extLst>
        </c:ser>
        <c:ser>
          <c:idx val="1"/>
          <c:order val="1"/>
          <c:tx>
            <c:strRef>
              <c:f>'[Consulta_20241112-095608104.xlsx]Hoja3'!$C$26</c:f>
              <c:strCache>
                <c:ptCount val="1"/>
                <c:pt idx="0">
                  <c:v>buen fin</c:v>
                </c:pt>
              </c:strCache>
            </c:strRef>
          </c:tx>
          <c:spPr>
            <a:solidFill>
              <a:schemeClr val="accent3"/>
            </a:solidFill>
            <a:ln>
              <a:noFill/>
            </a:ln>
            <a:effectLst/>
          </c:spPr>
          <c:invertIfNegative val="0"/>
          <c:cat>
            <c:numRef>
              <c:f>'[Consulta_20241112-095608104.xlsx]Hoja3'!$A$59:$A$71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'[Consulta_20241112-095608104.xlsx]Hoja3'!$C$59:$C$71</c:f>
              <c:numCache>
                <c:formatCode>_-* #,##0_-;\-* #,##0_-;_-* "-"??_-;_-@_-</c:formatCode>
                <c:ptCount val="13"/>
                <c:pt idx="0">
                  <c:v>1902903480.75</c:v>
                </c:pt>
                <c:pt idx="1">
                  <c:v>3047122957</c:v>
                </c:pt>
                <c:pt idx="2">
                  <c:v>3455890851.5</c:v>
                </c:pt>
                <c:pt idx="3">
                  <c:v>3130992485.25</c:v>
                </c:pt>
                <c:pt idx="4">
                  <c:v>3771850226.25</c:v>
                </c:pt>
                <c:pt idx="5">
                  <c:v>4447464624.5</c:v>
                </c:pt>
                <c:pt idx="6">
                  <c:v>5070073686.25</c:v>
                </c:pt>
                <c:pt idx="7">
                  <c:v>5649466055</c:v>
                </c:pt>
                <c:pt idx="8">
                  <c:v>6557686836</c:v>
                </c:pt>
                <c:pt idx="9">
                  <c:v>4605613153</c:v>
                </c:pt>
                <c:pt idx="10">
                  <c:v>6599034986.2857141</c:v>
                </c:pt>
                <c:pt idx="11">
                  <c:v>8551510661</c:v>
                </c:pt>
                <c:pt idx="12">
                  <c:v>10531070107.75</c:v>
                </c:pt>
              </c:numCache>
            </c:numRef>
          </c:val>
          <c:extLst>
            <c:ext xmlns:c16="http://schemas.microsoft.com/office/drawing/2014/chart" uri="{C3380CC4-5D6E-409C-BE32-E72D297353CC}">
              <c16:uniqueId val="{00000001-A646-4B04-8D4C-D635DFA5DD78}"/>
            </c:ext>
          </c:extLst>
        </c:ser>
        <c:dLbls>
          <c:showLegendKey val="0"/>
          <c:showVal val="0"/>
          <c:showCatName val="0"/>
          <c:showSerName val="0"/>
          <c:showPercent val="0"/>
          <c:showBubbleSize val="0"/>
        </c:dLbls>
        <c:gapWidth val="219"/>
        <c:axId val="1714199279"/>
        <c:axId val="1714198031"/>
      </c:barChart>
      <c:lineChart>
        <c:grouping val="standard"/>
        <c:varyColors val="0"/>
        <c:ser>
          <c:idx val="2"/>
          <c:order val="2"/>
          <c:tx>
            <c:strRef>
              <c:f>'[Consulta_20241112-095608104.xlsx]Hoja3'!$D$26</c:f>
              <c:strCache>
                <c:ptCount val="1"/>
                <c:pt idx="0">
                  <c:v>crecimiento</c:v>
                </c:pt>
              </c:strCache>
            </c:strRef>
          </c:tx>
          <c:spPr>
            <a:ln w="28575" cap="rnd">
              <a:solidFill>
                <a:schemeClr val="accent5"/>
              </a:solidFill>
              <a:round/>
            </a:ln>
            <a:effectLst/>
          </c:spPr>
          <c:marker>
            <c:symbol val="none"/>
          </c:marker>
          <c:cat>
            <c:numRef>
              <c:f>'[Consulta_20241112-095608104.xlsx]Hoja3'!$A$59:$A$71</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'[Consulta_20241112-095608104.xlsx]Hoja3'!$D$59:$D$71</c:f>
              <c:numCache>
                <c:formatCode>0.00</c:formatCode>
                <c:ptCount val="13"/>
                <c:pt idx="0">
                  <c:v>61.304020625601893</c:v>
                </c:pt>
                <c:pt idx="1">
                  <c:v>123.42986444373352</c:v>
                </c:pt>
                <c:pt idx="2">
                  <c:v>126.61992930972148</c:v>
                </c:pt>
                <c:pt idx="3">
                  <c:v>97.143725279629578</c:v>
                </c:pt>
                <c:pt idx="4">
                  <c:v>102.25917700904073</c:v>
                </c:pt>
                <c:pt idx="5">
                  <c:v>107.36557242363232</c:v>
                </c:pt>
                <c:pt idx="6">
                  <c:v>114.23188692960497</c:v>
                </c:pt>
                <c:pt idx="7">
                  <c:v>112.65896426882763</c:v>
                </c:pt>
                <c:pt idx="8">
                  <c:v>116.84017183924738</c:v>
                </c:pt>
                <c:pt idx="9">
                  <c:v>62.707953207747195</c:v>
                </c:pt>
                <c:pt idx="10">
                  <c:v>77.708750519332611</c:v>
                </c:pt>
                <c:pt idx="11">
                  <c:v>83.156091596084877</c:v>
                </c:pt>
                <c:pt idx="12">
                  <c:v>78.32111457689588</c:v>
                </c:pt>
              </c:numCache>
            </c:numRef>
          </c:val>
          <c:smooth val="0"/>
          <c:extLst>
            <c:ext xmlns:c16="http://schemas.microsoft.com/office/drawing/2014/chart" uri="{C3380CC4-5D6E-409C-BE32-E72D297353CC}">
              <c16:uniqueId val="{00000002-A646-4B04-8D4C-D635DFA5DD78}"/>
            </c:ext>
          </c:extLst>
        </c:ser>
        <c:dLbls>
          <c:showLegendKey val="0"/>
          <c:showVal val="0"/>
          <c:showCatName val="0"/>
          <c:showSerName val="0"/>
          <c:showPercent val="0"/>
          <c:showBubbleSize val="0"/>
        </c:dLbls>
        <c:marker val="1"/>
        <c:smooth val="0"/>
        <c:axId val="2104266495"/>
        <c:axId val="2104266079"/>
      </c:lineChart>
      <c:catAx>
        <c:axId val="171419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8031"/>
        <c:crosses val="autoZero"/>
        <c:auto val="1"/>
        <c:lblAlgn val="ctr"/>
        <c:lblOffset val="100"/>
        <c:noMultiLvlLbl val="0"/>
      </c:catAx>
      <c:valAx>
        <c:axId val="171419803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1714199279"/>
        <c:crosses val="autoZero"/>
        <c:crossBetween val="between"/>
      </c:valAx>
      <c:valAx>
        <c:axId val="2104266079"/>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2104266495"/>
        <c:crosses val="max"/>
        <c:crossBetween val="between"/>
      </c:valAx>
      <c:catAx>
        <c:axId val="2104266495"/>
        <c:scaling>
          <c:orientation val="minMax"/>
        </c:scaling>
        <c:delete val="1"/>
        <c:axPos val="b"/>
        <c:numFmt formatCode="General" sourceLinked="1"/>
        <c:majorTickMark val="out"/>
        <c:minorTickMark val="none"/>
        <c:tickLblPos val="nextTo"/>
        <c:crossAx val="21042660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600">
          <a:solidFill>
            <a:schemeClr val="tx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B54F0-1E72-4D9F-9464-61D458F58CF5}" type="doc">
      <dgm:prSet loTypeId="urn:microsoft.com/office/officeart/2005/8/layout/default" loCatId="list" qsTypeId="urn:microsoft.com/office/officeart/2005/8/quickstyle/simple1" qsCatId="simple" csTypeId="urn:microsoft.com/office/officeart/2005/8/colors/colorful5" csCatId="colorful" phldr="1"/>
      <dgm:spPr/>
    </dgm:pt>
    <dgm:pt modelId="{61E19B0A-A2FF-4ED5-A8DF-CEC7469D56D8}">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Planea: monitorea y compara precios.</a:t>
          </a:r>
        </a:p>
      </dgm:t>
    </dgm:pt>
    <dgm:pt modelId="{31FCF920-8E99-4DA1-A137-555AE6F138D1}" type="parTrans" cxnId="{A4A5CE1D-FCD6-4D4E-8E3C-D6627200DEEC}">
      <dgm:prSet/>
      <dgm:spPr/>
      <dgm:t>
        <a:bodyPr/>
        <a:lstStyle/>
        <a:p>
          <a:endParaRPr lang="es-MX" sz="3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0A7C82E-3782-48A3-8DC9-084BF3104107}" type="sibTrans" cxnId="{A4A5CE1D-FCD6-4D4E-8E3C-D6627200DEEC}">
      <dgm:prSet custT="1"/>
      <dgm:spPr/>
      <dgm:t>
        <a:bodyPr/>
        <a:lstStyle/>
        <a:p>
          <a:endParaRPr lang="es-MX" sz="1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3E9D7DCA-8FFC-4A1C-918B-5B4B04922F22}">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Verifica promociones, términos y condiciones.</a:t>
          </a:r>
        </a:p>
      </dgm:t>
    </dgm:pt>
    <dgm:pt modelId="{A22FCBDD-1A5B-47E7-9C24-F6A6A3CC7496}" type="parTrans" cxnId="{3FB7D0C1-CCFB-4AE3-84A6-31EE0551DF6F}">
      <dgm:prSet/>
      <dgm:spPr/>
      <dgm:t>
        <a:bodyPr/>
        <a:lstStyle/>
        <a:p>
          <a:endParaRPr lang="es-MX" sz="3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EA3E1BA4-F94D-441A-9F53-72BDB9DE9DFE}" type="sibTrans" cxnId="{3FB7D0C1-CCFB-4AE3-84A6-31EE0551DF6F}">
      <dgm:prSet custT="1"/>
      <dgm:spPr/>
      <dgm:t>
        <a:bodyPr/>
        <a:lstStyle/>
        <a:p>
          <a:endParaRPr lang="es-MX" sz="1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74A1DA91-195A-4382-955E-E363CBF1DB32}">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Prefiere pago de contado.</a:t>
          </a:r>
        </a:p>
      </dgm:t>
    </dgm:pt>
    <dgm:pt modelId="{A13C417A-0E39-4495-8054-A9BCA787C909}" type="parTrans" cxnId="{4CA28ABE-F593-444D-9F32-DB9039E4C1F1}">
      <dgm:prSet/>
      <dgm:spPr/>
      <dgm:t>
        <a:bodyPr/>
        <a:lstStyle/>
        <a:p>
          <a:endParaRPr lang="es-MX" sz="3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957A1A7-0EB2-40B6-B1E3-4DC63CAEC0A9}" type="sibTrans" cxnId="{4CA28ABE-F593-444D-9F32-DB9039E4C1F1}">
      <dgm:prSet custT="1"/>
      <dgm:spPr/>
      <dgm:t>
        <a:bodyPr/>
        <a:lstStyle/>
        <a:p>
          <a:endParaRPr lang="es-MX"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4834105D-71CE-4075-8F52-F45155D629AA}">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Guarda comprobantes de pago.</a:t>
          </a:r>
        </a:p>
      </dgm:t>
    </dgm:pt>
    <dgm:pt modelId="{7AB93D17-F47C-4809-86F9-0D23B0636C9A}" type="parTrans" cxnId="{992A21BC-1547-4EFE-B453-E6AE0A57BA09}">
      <dgm:prSet/>
      <dgm:spPr/>
      <dgm:t>
        <a:bodyPr/>
        <a:lstStyle/>
        <a:p>
          <a:endParaRPr lang="es-MX" sz="2000">
            <a:solidFill>
              <a:schemeClr val="bg1"/>
            </a:solidFill>
            <a:effectLst>
              <a:outerShdw blurRad="38100" dist="38100" dir="2700000" algn="tl">
                <a:srgbClr val="000000">
                  <a:alpha val="43137"/>
                </a:srgbClr>
              </a:outerShdw>
            </a:effectLst>
          </a:endParaRPr>
        </a:p>
      </dgm:t>
    </dgm:pt>
    <dgm:pt modelId="{A7EA8B35-D352-4E3D-8496-C59810CE56B6}" type="sibTrans" cxnId="{992A21BC-1547-4EFE-B453-E6AE0A57BA09}">
      <dgm:prSet/>
      <dgm:spPr/>
      <dgm:t>
        <a:bodyPr/>
        <a:lstStyle/>
        <a:p>
          <a:endParaRPr lang="es-MX" sz="2000">
            <a:solidFill>
              <a:schemeClr val="bg1"/>
            </a:solidFill>
            <a:effectLst>
              <a:outerShdw blurRad="38100" dist="38100" dir="2700000" algn="tl">
                <a:srgbClr val="000000">
                  <a:alpha val="43137"/>
                </a:srgbClr>
              </a:outerShdw>
            </a:effectLst>
          </a:endParaRPr>
        </a:p>
      </dgm:t>
    </dgm:pt>
    <dgm:pt modelId="{25B4EE58-68EA-4647-9307-84A38FD595FC}">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Define tu presupuesto.</a:t>
          </a:r>
        </a:p>
      </dgm:t>
    </dgm:pt>
    <dgm:pt modelId="{0E269076-254A-4AB4-97F9-9E748FA43562}" type="parTrans" cxnId="{CCD0A820-617B-4669-83F8-14FB2AF64513}">
      <dgm:prSet/>
      <dgm:spPr/>
      <dgm:t>
        <a:bodyPr/>
        <a:lstStyle/>
        <a:p>
          <a:endParaRPr lang="en-US">
            <a:solidFill>
              <a:schemeClr val="bg1"/>
            </a:solidFill>
            <a:effectLst>
              <a:outerShdw blurRad="38100" dist="38100" dir="2700000" algn="tl">
                <a:srgbClr val="000000">
                  <a:alpha val="43137"/>
                </a:srgbClr>
              </a:outerShdw>
            </a:effectLst>
          </a:endParaRPr>
        </a:p>
      </dgm:t>
    </dgm:pt>
    <dgm:pt modelId="{0AB1E678-81BC-43C7-86C7-F49625EB86A2}" type="sibTrans" cxnId="{CCD0A820-617B-4669-83F8-14FB2AF64513}">
      <dgm:prSet/>
      <dgm:spPr/>
      <dgm:t>
        <a:bodyPr/>
        <a:lstStyle/>
        <a:p>
          <a:endParaRPr lang="en-US">
            <a:solidFill>
              <a:schemeClr val="bg1"/>
            </a:solidFill>
            <a:effectLst>
              <a:outerShdw blurRad="38100" dist="38100" dir="2700000" algn="tl">
                <a:srgbClr val="000000">
                  <a:alpha val="43137"/>
                </a:srgbClr>
              </a:outerShdw>
            </a:effectLst>
          </a:endParaRPr>
        </a:p>
      </dgm:t>
    </dgm:pt>
    <dgm:pt modelId="{461BF162-6E75-471F-8425-C6C836DBAAB4}">
      <dgm:prSet phldrT="[Texto]" custT="1"/>
      <dgm:spPr/>
      <dgm:t>
        <a:bodyPr/>
        <a:lstStyle/>
        <a:p>
          <a:pPr>
            <a:buFont typeface="Arial" panose="020B0604020202020204" pitchFamily="34" charset="0"/>
            <a:buChar char="•"/>
          </a:pPr>
          <a:r>
            <a:rPr lang="es-ES" sz="2400" b="0" i="0" u="none" dirty="0">
              <a:solidFill>
                <a:schemeClr val="bg1"/>
              </a:solidFill>
              <a:effectLst>
                <a:outerShdw blurRad="38100" dist="38100" dir="2700000" algn="tl">
                  <a:srgbClr val="000000">
                    <a:alpha val="43137"/>
                  </a:srgbClr>
                </a:outerShdw>
              </a:effectLst>
            </a:rPr>
            <a:t>Prioriza </a:t>
          </a:r>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adquisición de bienes duraderos.</a:t>
          </a:r>
        </a:p>
      </dgm:t>
    </dgm:pt>
    <dgm:pt modelId="{EB318638-E8B2-47AA-815C-9A4F319F4B4C}" type="parTrans" cxnId="{164FA999-CB09-4E41-820D-ED0116D6D592}">
      <dgm:prSet/>
      <dgm:spPr/>
      <dgm:t>
        <a:bodyPr/>
        <a:lstStyle/>
        <a:p>
          <a:endParaRPr lang="en-US">
            <a:solidFill>
              <a:schemeClr val="bg1"/>
            </a:solidFill>
            <a:effectLst>
              <a:outerShdw blurRad="38100" dist="38100" dir="2700000" algn="tl">
                <a:srgbClr val="000000">
                  <a:alpha val="43137"/>
                </a:srgbClr>
              </a:outerShdw>
            </a:effectLst>
          </a:endParaRPr>
        </a:p>
      </dgm:t>
    </dgm:pt>
    <dgm:pt modelId="{F30A9036-A7C9-4823-A357-33CB449DED98}" type="sibTrans" cxnId="{164FA999-CB09-4E41-820D-ED0116D6D592}">
      <dgm:prSet/>
      <dgm:spPr/>
      <dgm:t>
        <a:bodyPr/>
        <a:lstStyle/>
        <a:p>
          <a:endParaRPr lang="en-US">
            <a:solidFill>
              <a:schemeClr val="bg1"/>
            </a:solidFill>
            <a:effectLst>
              <a:outerShdw blurRad="38100" dist="38100" dir="2700000" algn="tl">
                <a:srgbClr val="000000">
                  <a:alpha val="43137"/>
                </a:srgbClr>
              </a:outerShdw>
            </a:effectLst>
          </a:endParaRPr>
        </a:p>
      </dgm:t>
    </dgm:pt>
    <dgm:pt modelId="{E5E73B08-EDD7-4438-8471-CD3CF634F080}">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Compara calidad.</a:t>
          </a:r>
        </a:p>
      </dgm:t>
    </dgm:pt>
    <dgm:pt modelId="{83F0FCCA-5F8D-4046-96DE-25C7A3DED61E}" type="parTrans" cxnId="{6F29E758-7188-4D85-8E12-9B0FD348FE1E}">
      <dgm:prSet/>
      <dgm:spPr/>
      <dgm:t>
        <a:bodyPr/>
        <a:lstStyle/>
        <a:p>
          <a:endParaRPr lang="en-US">
            <a:solidFill>
              <a:schemeClr val="bg1"/>
            </a:solidFill>
            <a:effectLst>
              <a:outerShdw blurRad="38100" dist="38100" dir="2700000" algn="tl">
                <a:srgbClr val="000000">
                  <a:alpha val="43137"/>
                </a:srgbClr>
              </a:outerShdw>
            </a:effectLst>
          </a:endParaRPr>
        </a:p>
      </dgm:t>
    </dgm:pt>
    <dgm:pt modelId="{0755D0F1-2228-474F-BC38-B54481723AEB}" type="sibTrans" cxnId="{6F29E758-7188-4D85-8E12-9B0FD348FE1E}">
      <dgm:prSet/>
      <dgm:spPr/>
      <dgm:t>
        <a:bodyPr/>
        <a:lstStyle/>
        <a:p>
          <a:endParaRPr lang="en-US">
            <a:solidFill>
              <a:schemeClr val="bg1"/>
            </a:solidFill>
            <a:effectLst>
              <a:outerShdw blurRad="38100" dist="38100" dir="2700000" algn="tl">
                <a:srgbClr val="000000">
                  <a:alpha val="43137"/>
                </a:srgbClr>
              </a:outerShdw>
            </a:effectLst>
          </a:endParaRPr>
        </a:p>
      </dgm:t>
    </dgm:pt>
    <dgm:pt modelId="{1582B723-A6A0-46B6-BC28-7450641F86CD}">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comprometas más del 30% de tu ingreso.</a:t>
          </a:r>
        </a:p>
      </dgm:t>
    </dgm:pt>
    <dgm:pt modelId="{202ADD47-8C02-4596-A0B9-C38AE6DBB389}" type="parTrans" cxnId="{EFE51E7A-9CE1-4AF8-B9B9-473C438F07DA}">
      <dgm:prSet/>
      <dgm:spPr/>
      <dgm:t>
        <a:bodyPr/>
        <a:lstStyle/>
        <a:p>
          <a:endParaRPr lang="en-US">
            <a:solidFill>
              <a:schemeClr val="bg1"/>
            </a:solidFill>
            <a:effectLst>
              <a:outerShdw blurRad="38100" dist="38100" dir="2700000" algn="tl">
                <a:srgbClr val="000000">
                  <a:alpha val="43137"/>
                </a:srgbClr>
              </a:outerShdw>
            </a:effectLst>
          </a:endParaRPr>
        </a:p>
      </dgm:t>
    </dgm:pt>
    <dgm:pt modelId="{11F87FD1-2F38-4AE8-BD39-F0AAFD39CC90}" type="sibTrans" cxnId="{EFE51E7A-9CE1-4AF8-B9B9-473C438F07DA}">
      <dgm:prSet/>
      <dgm:spPr/>
      <dgm:t>
        <a:bodyPr/>
        <a:lstStyle/>
        <a:p>
          <a:endParaRPr lang="en-US">
            <a:solidFill>
              <a:schemeClr val="bg1"/>
            </a:solidFill>
            <a:effectLst>
              <a:outerShdw blurRad="38100" dist="38100" dir="2700000" algn="tl">
                <a:srgbClr val="000000">
                  <a:alpha val="43137"/>
                </a:srgbClr>
              </a:outerShdw>
            </a:effectLst>
          </a:endParaRPr>
        </a:p>
      </dgm:t>
    </dgm:pt>
    <dgm:pt modelId="{22F6D8CA-4F20-4335-9BB4-C1C438C2ABBF}">
      <dgm:prSet phldrT="[Texto]" custT="1"/>
      <dgm:spPr/>
      <dgm:t>
        <a:bodyPr/>
        <a:lstStyle/>
        <a:p>
          <a:r>
            <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Formaliza tu compra: factura y </a:t>
          </a:r>
          <a:r>
            <a:rPr lang="es-ES" sz="2400" b="0" i="0" u="none" dirty="0">
              <a:solidFill>
                <a:schemeClr val="bg1"/>
              </a:solidFill>
              <a:effectLst>
                <a:outerShdw blurRad="38100" dist="38100" dir="2700000" algn="tl">
                  <a:srgbClr val="000000">
                    <a:alpha val="43137"/>
                  </a:srgbClr>
                </a:outerShdw>
              </a:effectLst>
            </a:rPr>
            <a:t>guía de entrega.</a:t>
          </a:r>
          <a:endParaRPr lang="es-MX"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147BE13F-96C1-44D3-8268-D8A88461E967}" type="parTrans" cxnId="{041F0335-30EA-4E56-A148-87600E02BC07}">
      <dgm:prSet/>
      <dgm:spPr/>
      <dgm:t>
        <a:bodyPr/>
        <a:lstStyle/>
        <a:p>
          <a:endParaRPr lang="en-US">
            <a:solidFill>
              <a:schemeClr val="bg1"/>
            </a:solidFill>
            <a:effectLst>
              <a:outerShdw blurRad="38100" dist="38100" dir="2700000" algn="tl">
                <a:srgbClr val="000000">
                  <a:alpha val="43137"/>
                </a:srgbClr>
              </a:outerShdw>
            </a:effectLst>
          </a:endParaRPr>
        </a:p>
      </dgm:t>
    </dgm:pt>
    <dgm:pt modelId="{7EA29D6D-AB5F-4811-AC72-2845559FED43}" type="sibTrans" cxnId="{041F0335-30EA-4E56-A148-87600E02BC07}">
      <dgm:prSet/>
      <dgm:spPr/>
      <dgm:t>
        <a:bodyPr/>
        <a:lstStyle/>
        <a:p>
          <a:endParaRPr lang="en-US">
            <a:solidFill>
              <a:schemeClr val="bg1"/>
            </a:solidFill>
            <a:effectLst>
              <a:outerShdw blurRad="38100" dist="38100" dir="2700000" algn="tl">
                <a:srgbClr val="000000">
                  <a:alpha val="43137"/>
                </a:srgbClr>
              </a:outerShdw>
            </a:effectLst>
          </a:endParaRPr>
        </a:p>
      </dgm:t>
    </dgm:pt>
    <dgm:pt modelId="{0F0C397B-1D03-4591-B20A-B3F79172F837}" type="pres">
      <dgm:prSet presAssocID="{B3DB54F0-1E72-4D9F-9464-61D458F58CF5}" presName="diagram" presStyleCnt="0">
        <dgm:presLayoutVars>
          <dgm:dir/>
          <dgm:resizeHandles val="exact"/>
        </dgm:presLayoutVars>
      </dgm:prSet>
      <dgm:spPr/>
    </dgm:pt>
    <dgm:pt modelId="{55E8DD12-385D-447E-B170-A8D55182ACA0}" type="pres">
      <dgm:prSet presAssocID="{25B4EE58-68EA-4647-9307-84A38FD595FC}" presName="node" presStyleLbl="node1" presStyleIdx="0" presStyleCnt="9">
        <dgm:presLayoutVars>
          <dgm:bulletEnabled val="1"/>
        </dgm:presLayoutVars>
      </dgm:prSet>
      <dgm:spPr/>
      <dgm:t>
        <a:bodyPr/>
        <a:lstStyle/>
        <a:p>
          <a:endParaRPr lang="es-ES"/>
        </a:p>
      </dgm:t>
    </dgm:pt>
    <dgm:pt modelId="{44D5EA3D-2422-4FFE-A05A-A4874092CA2A}" type="pres">
      <dgm:prSet presAssocID="{0AB1E678-81BC-43C7-86C7-F49625EB86A2}" presName="sibTrans" presStyleCnt="0"/>
      <dgm:spPr/>
    </dgm:pt>
    <dgm:pt modelId="{9810D021-2FA5-46BC-A40B-2E8F626890DD}" type="pres">
      <dgm:prSet presAssocID="{1582B723-A6A0-46B6-BC28-7450641F86CD}" presName="node" presStyleLbl="node1" presStyleIdx="1" presStyleCnt="9">
        <dgm:presLayoutVars>
          <dgm:bulletEnabled val="1"/>
        </dgm:presLayoutVars>
      </dgm:prSet>
      <dgm:spPr/>
      <dgm:t>
        <a:bodyPr/>
        <a:lstStyle/>
        <a:p>
          <a:endParaRPr lang="es-ES"/>
        </a:p>
      </dgm:t>
    </dgm:pt>
    <dgm:pt modelId="{1D0A1783-032C-41A1-A991-FE635F125BEE}" type="pres">
      <dgm:prSet presAssocID="{11F87FD1-2F38-4AE8-BD39-F0AAFD39CC90}" presName="sibTrans" presStyleCnt="0"/>
      <dgm:spPr/>
    </dgm:pt>
    <dgm:pt modelId="{492334C0-30A3-4F22-A27E-A71C3BFB92E9}" type="pres">
      <dgm:prSet presAssocID="{61E19B0A-A2FF-4ED5-A8DF-CEC7469D56D8}" presName="node" presStyleLbl="node1" presStyleIdx="2" presStyleCnt="9">
        <dgm:presLayoutVars>
          <dgm:bulletEnabled val="1"/>
        </dgm:presLayoutVars>
      </dgm:prSet>
      <dgm:spPr/>
      <dgm:t>
        <a:bodyPr/>
        <a:lstStyle/>
        <a:p>
          <a:endParaRPr lang="es-ES"/>
        </a:p>
      </dgm:t>
    </dgm:pt>
    <dgm:pt modelId="{72EBE039-BEFC-439E-B25C-4D1A136D7574}" type="pres">
      <dgm:prSet presAssocID="{20A7C82E-3782-48A3-8DC9-084BF3104107}" presName="sibTrans" presStyleCnt="0"/>
      <dgm:spPr/>
    </dgm:pt>
    <dgm:pt modelId="{20DE07AC-C3E1-4427-A820-CE11498CE1AE}" type="pres">
      <dgm:prSet presAssocID="{461BF162-6E75-471F-8425-C6C836DBAAB4}" presName="node" presStyleLbl="node1" presStyleIdx="3" presStyleCnt="9">
        <dgm:presLayoutVars>
          <dgm:bulletEnabled val="1"/>
        </dgm:presLayoutVars>
      </dgm:prSet>
      <dgm:spPr/>
      <dgm:t>
        <a:bodyPr/>
        <a:lstStyle/>
        <a:p>
          <a:endParaRPr lang="es-ES"/>
        </a:p>
      </dgm:t>
    </dgm:pt>
    <dgm:pt modelId="{9A0DA113-35C1-4D41-8F73-DEFA16A577C4}" type="pres">
      <dgm:prSet presAssocID="{F30A9036-A7C9-4823-A357-33CB449DED98}" presName="sibTrans" presStyleCnt="0"/>
      <dgm:spPr/>
    </dgm:pt>
    <dgm:pt modelId="{2CF822E7-B741-44F0-AB18-0C6FCFADFB4D}" type="pres">
      <dgm:prSet presAssocID="{3E9D7DCA-8FFC-4A1C-918B-5B4B04922F22}" presName="node" presStyleLbl="node1" presStyleIdx="4" presStyleCnt="9">
        <dgm:presLayoutVars>
          <dgm:bulletEnabled val="1"/>
        </dgm:presLayoutVars>
      </dgm:prSet>
      <dgm:spPr/>
      <dgm:t>
        <a:bodyPr/>
        <a:lstStyle/>
        <a:p>
          <a:endParaRPr lang="es-ES"/>
        </a:p>
      </dgm:t>
    </dgm:pt>
    <dgm:pt modelId="{C32FA1AE-E809-42F3-9FF8-9598043ABFBB}" type="pres">
      <dgm:prSet presAssocID="{EA3E1BA4-F94D-441A-9F53-72BDB9DE9DFE}" presName="sibTrans" presStyleCnt="0"/>
      <dgm:spPr/>
    </dgm:pt>
    <dgm:pt modelId="{19D9D357-087C-4528-BFBC-E27573F99196}" type="pres">
      <dgm:prSet presAssocID="{E5E73B08-EDD7-4438-8471-CD3CF634F080}" presName="node" presStyleLbl="node1" presStyleIdx="5" presStyleCnt="9">
        <dgm:presLayoutVars>
          <dgm:bulletEnabled val="1"/>
        </dgm:presLayoutVars>
      </dgm:prSet>
      <dgm:spPr/>
      <dgm:t>
        <a:bodyPr/>
        <a:lstStyle/>
        <a:p>
          <a:endParaRPr lang="es-ES"/>
        </a:p>
      </dgm:t>
    </dgm:pt>
    <dgm:pt modelId="{CBDA78A0-C0FF-4B24-BE1D-9BB8FBE76EA9}" type="pres">
      <dgm:prSet presAssocID="{0755D0F1-2228-474F-BC38-B54481723AEB}" presName="sibTrans" presStyleCnt="0"/>
      <dgm:spPr/>
    </dgm:pt>
    <dgm:pt modelId="{6C30E808-A9CF-48C7-819F-B56CD8868824}" type="pres">
      <dgm:prSet presAssocID="{74A1DA91-195A-4382-955E-E363CBF1DB32}" presName="node" presStyleLbl="node1" presStyleIdx="6" presStyleCnt="9">
        <dgm:presLayoutVars>
          <dgm:bulletEnabled val="1"/>
        </dgm:presLayoutVars>
      </dgm:prSet>
      <dgm:spPr/>
      <dgm:t>
        <a:bodyPr/>
        <a:lstStyle/>
        <a:p>
          <a:endParaRPr lang="es-ES"/>
        </a:p>
      </dgm:t>
    </dgm:pt>
    <dgm:pt modelId="{6701FC98-6B7F-4A27-AF3D-1FF536B0FDEF}" type="pres">
      <dgm:prSet presAssocID="{0957A1A7-0EB2-40B6-B1E3-4DC63CAEC0A9}" presName="sibTrans" presStyleCnt="0"/>
      <dgm:spPr/>
    </dgm:pt>
    <dgm:pt modelId="{23E3E01A-9FF1-481E-A65D-E9BC06BA19FB}" type="pres">
      <dgm:prSet presAssocID="{22F6D8CA-4F20-4335-9BB4-C1C438C2ABBF}" presName="node" presStyleLbl="node1" presStyleIdx="7" presStyleCnt="9">
        <dgm:presLayoutVars>
          <dgm:bulletEnabled val="1"/>
        </dgm:presLayoutVars>
      </dgm:prSet>
      <dgm:spPr/>
      <dgm:t>
        <a:bodyPr/>
        <a:lstStyle/>
        <a:p>
          <a:endParaRPr lang="es-ES"/>
        </a:p>
      </dgm:t>
    </dgm:pt>
    <dgm:pt modelId="{B2FDE42E-13B6-45B4-AF5C-264872D40CE3}" type="pres">
      <dgm:prSet presAssocID="{7EA29D6D-AB5F-4811-AC72-2845559FED43}" presName="sibTrans" presStyleCnt="0"/>
      <dgm:spPr/>
    </dgm:pt>
    <dgm:pt modelId="{6750F863-8C6A-495A-9AA8-BF4C00DECD65}" type="pres">
      <dgm:prSet presAssocID="{4834105D-71CE-4075-8F52-F45155D629AA}" presName="node" presStyleLbl="node1" presStyleIdx="8" presStyleCnt="9">
        <dgm:presLayoutVars>
          <dgm:bulletEnabled val="1"/>
        </dgm:presLayoutVars>
      </dgm:prSet>
      <dgm:spPr/>
      <dgm:t>
        <a:bodyPr/>
        <a:lstStyle/>
        <a:p>
          <a:endParaRPr lang="es-ES"/>
        </a:p>
      </dgm:t>
    </dgm:pt>
  </dgm:ptLst>
  <dgm:cxnLst>
    <dgm:cxn modelId="{3FB7D0C1-CCFB-4AE3-84A6-31EE0551DF6F}" srcId="{B3DB54F0-1E72-4D9F-9464-61D458F58CF5}" destId="{3E9D7DCA-8FFC-4A1C-918B-5B4B04922F22}" srcOrd="4" destOrd="0" parTransId="{A22FCBDD-1A5B-47E7-9C24-F6A6A3CC7496}" sibTransId="{EA3E1BA4-F94D-441A-9F53-72BDB9DE9DFE}"/>
    <dgm:cxn modelId="{EA0F4515-031D-4B27-AA91-7BDCCC46F51D}" type="presOf" srcId="{4834105D-71CE-4075-8F52-F45155D629AA}" destId="{6750F863-8C6A-495A-9AA8-BF4C00DECD65}" srcOrd="0" destOrd="0" presId="urn:microsoft.com/office/officeart/2005/8/layout/default"/>
    <dgm:cxn modelId="{A02C5D31-5416-4D1A-8D7D-EDE5BF60D047}" type="presOf" srcId="{22F6D8CA-4F20-4335-9BB4-C1C438C2ABBF}" destId="{23E3E01A-9FF1-481E-A65D-E9BC06BA19FB}" srcOrd="0" destOrd="0" presId="urn:microsoft.com/office/officeart/2005/8/layout/default"/>
    <dgm:cxn modelId="{20AD947E-D9C7-4813-977D-64A55985AEBC}" type="presOf" srcId="{61E19B0A-A2FF-4ED5-A8DF-CEC7469D56D8}" destId="{492334C0-30A3-4F22-A27E-A71C3BFB92E9}" srcOrd="0" destOrd="0" presId="urn:microsoft.com/office/officeart/2005/8/layout/default"/>
    <dgm:cxn modelId="{041F0335-30EA-4E56-A148-87600E02BC07}" srcId="{B3DB54F0-1E72-4D9F-9464-61D458F58CF5}" destId="{22F6D8CA-4F20-4335-9BB4-C1C438C2ABBF}" srcOrd="7" destOrd="0" parTransId="{147BE13F-96C1-44D3-8268-D8A88461E967}" sibTransId="{7EA29D6D-AB5F-4811-AC72-2845559FED43}"/>
    <dgm:cxn modelId="{6B8E6A7C-2530-48E4-9390-78C8B916B41A}" type="presOf" srcId="{74A1DA91-195A-4382-955E-E363CBF1DB32}" destId="{6C30E808-A9CF-48C7-819F-B56CD8868824}" srcOrd="0" destOrd="0" presId="urn:microsoft.com/office/officeart/2005/8/layout/default"/>
    <dgm:cxn modelId="{AC0C415D-D316-4350-807E-F3BE4DA5DCA3}" type="presOf" srcId="{25B4EE58-68EA-4647-9307-84A38FD595FC}" destId="{55E8DD12-385D-447E-B170-A8D55182ACA0}" srcOrd="0" destOrd="0" presId="urn:microsoft.com/office/officeart/2005/8/layout/default"/>
    <dgm:cxn modelId="{EFE51E7A-9CE1-4AF8-B9B9-473C438F07DA}" srcId="{B3DB54F0-1E72-4D9F-9464-61D458F58CF5}" destId="{1582B723-A6A0-46B6-BC28-7450641F86CD}" srcOrd="1" destOrd="0" parTransId="{202ADD47-8C02-4596-A0B9-C38AE6DBB389}" sibTransId="{11F87FD1-2F38-4AE8-BD39-F0AAFD39CC90}"/>
    <dgm:cxn modelId="{992A21BC-1547-4EFE-B453-E6AE0A57BA09}" srcId="{B3DB54F0-1E72-4D9F-9464-61D458F58CF5}" destId="{4834105D-71CE-4075-8F52-F45155D629AA}" srcOrd="8" destOrd="0" parTransId="{7AB93D17-F47C-4809-86F9-0D23B0636C9A}" sibTransId="{A7EA8B35-D352-4E3D-8496-C59810CE56B6}"/>
    <dgm:cxn modelId="{66C1008F-A9CA-4AC5-95EA-15DFEB40A8F3}" type="presOf" srcId="{3E9D7DCA-8FFC-4A1C-918B-5B4B04922F22}" destId="{2CF822E7-B741-44F0-AB18-0C6FCFADFB4D}" srcOrd="0" destOrd="0" presId="urn:microsoft.com/office/officeart/2005/8/layout/default"/>
    <dgm:cxn modelId="{1F241D84-BE28-4702-98B4-0C30AC0F2015}" type="presOf" srcId="{1582B723-A6A0-46B6-BC28-7450641F86CD}" destId="{9810D021-2FA5-46BC-A40B-2E8F626890DD}" srcOrd="0" destOrd="0" presId="urn:microsoft.com/office/officeart/2005/8/layout/default"/>
    <dgm:cxn modelId="{CCD0A820-617B-4669-83F8-14FB2AF64513}" srcId="{B3DB54F0-1E72-4D9F-9464-61D458F58CF5}" destId="{25B4EE58-68EA-4647-9307-84A38FD595FC}" srcOrd="0" destOrd="0" parTransId="{0E269076-254A-4AB4-97F9-9E748FA43562}" sibTransId="{0AB1E678-81BC-43C7-86C7-F49625EB86A2}"/>
    <dgm:cxn modelId="{0A09A353-724B-4F39-9FCD-3DCA8E713608}" type="presOf" srcId="{E5E73B08-EDD7-4438-8471-CD3CF634F080}" destId="{19D9D357-087C-4528-BFBC-E27573F99196}" srcOrd="0" destOrd="0" presId="urn:microsoft.com/office/officeart/2005/8/layout/default"/>
    <dgm:cxn modelId="{6F29E758-7188-4D85-8E12-9B0FD348FE1E}" srcId="{B3DB54F0-1E72-4D9F-9464-61D458F58CF5}" destId="{E5E73B08-EDD7-4438-8471-CD3CF634F080}" srcOrd="5" destOrd="0" parTransId="{83F0FCCA-5F8D-4046-96DE-25C7A3DED61E}" sibTransId="{0755D0F1-2228-474F-BC38-B54481723AEB}"/>
    <dgm:cxn modelId="{A5062B46-4F0A-40F3-A184-10E5129DD2A9}" type="presOf" srcId="{B3DB54F0-1E72-4D9F-9464-61D458F58CF5}" destId="{0F0C397B-1D03-4591-B20A-B3F79172F837}" srcOrd="0" destOrd="0" presId="urn:microsoft.com/office/officeart/2005/8/layout/default"/>
    <dgm:cxn modelId="{D186D7DA-B98F-433D-88DE-C4AAD1F76999}" type="presOf" srcId="{461BF162-6E75-471F-8425-C6C836DBAAB4}" destId="{20DE07AC-C3E1-4427-A820-CE11498CE1AE}" srcOrd="0" destOrd="0" presId="urn:microsoft.com/office/officeart/2005/8/layout/default"/>
    <dgm:cxn modelId="{A4A5CE1D-FCD6-4D4E-8E3C-D6627200DEEC}" srcId="{B3DB54F0-1E72-4D9F-9464-61D458F58CF5}" destId="{61E19B0A-A2FF-4ED5-A8DF-CEC7469D56D8}" srcOrd="2" destOrd="0" parTransId="{31FCF920-8E99-4DA1-A137-555AE6F138D1}" sibTransId="{20A7C82E-3782-48A3-8DC9-084BF3104107}"/>
    <dgm:cxn modelId="{4CA28ABE-F593-444D-9F32-DB9039E4C1F1}" srcId="{B3DB54F0-1E72-4D9F-9464-61D458F58CF5}" destId="{74A1DA91-195A-4382-955E-E363CBF1DB32}" srcOrd="6" destOrd="0" parTransId="{A13C417A-0E39-4495-8054-A9BCA787C909}" sibTransId="{0957A1A7-0EB2-40B6-B1E3-4DC63CAEC0A9}"/>
    <dgm:cxn modelId="{164FA999-CB09-4E41-820D-ED0116D6D592}" srcId="{B3DB54F0-1E72-4D9F-9464-61D458F58CF5}" destId="{461BF162-6E75-471F-8425-C6C836DBAAB4}" srcOrd="3" destOrd="0" parTransId="{EB318638-E8B2-47AA-815C-9A4F319F4B4C}" sibTransId="{F30A9036-A7C9-4823-A357-33CB449DED98}"/>
    <dgm:cxn modelId="{3BB1D622-FC7A-46BA-8669-4FC41F9D2D09}" type="presParOf" srcId="{0F0C397B-1D03-4591-B20A-B3F79172F837}" destId="{55E8DD12-385D-447E-B170-A8D55182ACA0}" srcOrd="0" destOrd="0" presId="urn:microsoft.com/office/officeart/2005/8/layout/default"/>
    <dgm:cxn modelId="{BEECFA8B-D7E1-4ECC-880C-E0CB3E8B37FE}" type="presParOf" srcId="{0F0C397B-1D03-4591-B20A-B3F79172F837}" destId="{44D5EA3D-2422-4FFE-A05A-A4874092CA2A}" srcOrd="1" destOrd="0" presId="urn:microsoft.com/office/officeart/2005/8/layout/default"/>
    <dgm:cxn modelId="{E18E0C2F-631F-45B2-994D-0E35A40AE234}" type="presParOf" srcId="{0F0C397B-1D03-4591-B20A-B3F79172F837}" destId="{9810D021-2FA5-46BC-A40B-2E8F626890DD}" srcOrd="2" destOrd="0" presId="urn:microsoft.com/office/officeart/2005/8/layout/default"/>
    <dgm:cxn modelId="{A3B065F6-DFEC-4BDD-8E0A-B31F376D59EB}" type="presParOf" srcId="{0F0C397B-1D03-4591-B20A-B3F79172F837}" destId="{1D0A1783-032C-41A1-A991-FE635F125BEE}" srcOrd="3" destOrd="0" presId="urn:microsoft.com/office/officeart/2005/8/layout/default"/>
    <dgm:cxn modelId="{E3CD2356-6C11-49C6-AE66-672D4424E36B}" type="presParOf" srcId="{0F0C397B-1D03-4591-B20A-B3F79172F837}" destId="{492334C0-30A3-4F22-A27E-A71C3BFB92E9}" srcOrd="4" destOrd="0" presId="urn:microsoft.com/office/officeart/2005/8/layout/default"/>
    <dgm:cxn modelId="{23D06D85-D49E-4FBC-B1D2-B2860A956E46}" type="presParOf" srcId="{0F0C397B-1D03-4591-B20A-B3F79172F837}" destId="{72EBE039-BEFC-439E-B25C-4D1A136D7574}" srcOrd="5" destOrd="0" presId="urn:microsoft.com/office/officeart/2005/8/layout/default"/>
    <dgm:cxn modelId="{78F59172-1473-4436-91EC-11939A73345E}" type="presParOf" srcId="{0F0C397B-1D03-4591-B20A-B3F79172F837}" destId="{20DE07AC-C3E1-4427-A820-CE11498CE1AE}" srcOrd="6" destOrd="0" presId="urn:microsoft.com/office/officeart/2005/8/layout/default"/>
    <dgm:cxn modelId="{A6185DF0-2C35-40FD-9F2B-48FC428206E7}" type="presParOf" srcId="{0F0C397B-1D03-4591-B20A-B3F79172F837}" destId="{9A0DA113-35C1-4D41-8F73-DEFA16A577C4}" srcOrd="7" destOrd="0" presId="urn:microsoft.com/office/officeart/2005/8/layout/default"/>
    <dgm:cxn modelId="{C3E5DAC7-C112-40AF-87CA-B1FF93E21342}" type="presParOf" srcId="{0F0C397B-1D03-4591-B20A-B3F79172F837}" destId="{2CF822E7-B741-44F0-AB18-0C6FCFADFB4D}" srcOrd="8" destOrd="0" presId="urn:microsoft.com/office/officeart/2005/8/layout/default"/>
    <dgm:cxn modelId="{8E41FB05-DBCB-4ADC-A650-B1E2539BBC21}" type="presParOf" srcId="{0F0C397B-1D03-4591-B20A-B3F79172F837}" destId="{C32FA1AE-E809-42F3-9FF8-9598043ABFBB}" srcOrd="9" destOrd="0" presId="urn:microsoft.com/office/officeart/2005/8/layout/default"/>
    <dgm:cxn modelId="{6AD4F62A-925B-414D-B1B0-F7F7850EB5A6}" type="presParOf" srcId="{0F0C397B-1D03-4591-B20A-B3F79172F837}" destId="{19D9D357-087C-4528-BFBC-E27573F99196}" srcOrd="10" destOrd="0" presId="urn:microsoft.com/office/officeart/2005/8/layout/default"/>
    <dgm:cxn modelId="{A569DC30-ECC0-4A83-B49D-01FA1A013D29}" type="presParOf" srcId="{0F0C397B-1D03-4591-B20A-B3F79172F837}" destId="{CBDA78A0-C0FF-4B24-BE1D-9BB8FBE76EA9}" srcOrd="11" destOrd="0" presId="urn:microsoft.com/office/officeart/2005/8/layout/default"/>
    <dgm:cxn modelId="{E89BB837-FD0C-4CA7-B017-46B7C343D06A}" type="presParOf" srcId="{0F0C397B-1D03-4591-B20A-B3F79172F837}" destId="{6C30E808-A9CF-48C7-819F-B56CD8868824}" srcOrd="12" destOrd="0" presId="urn:microsoft.com/office/officeart/2005/8/layout/default"/>
    <dgm:cxn modelId="{05F51DA1-777A-4600-8E42-9182C7668CBC}" type="presParOf" srcId="{0F0C397B-1D03-4591-B20A-B3F79172F837}" destId="{6701FC98-6B7F-4A27-AF3D-1FF536B0FDEF}" srcOrd="13" destOrd="0" presId="urn:microsoft.com/office/officeart/2005/8/layout/default"/>
    <dgm:cxn modelId="{ADF79DC6-5236-4E57-8D43-95E900317E6E}" type="presParOf" srcId="{0F0C397B-1D03-4591-B20A-B3F79172F837}" destId="{23E3E01A-9FF1-481E-A65D-E9BC06BA19FB}" srcOrd="14" destOrd="0" presId="urn:microsoft.com/office/officeart/2005/8/layout/default"/>
    <dgm:cxn modelId="{751956B9-BD78-481D-8D4D-065F36568E86}" type="presParOf" srcId="{0F0C397B-1D03-4591-B20A-B3F79172F837}" destId="{B2FDE42E-13B6-45B4-AF5C-264872D40CE3}" srcOrd="15" destOrd="0" presId="urn:microsoft.com/office/officeart/2005/8/layout/default"/>
    <dgm:cxn modelId="{4ED7CA21-5936-4E1E-A5E5-C05ADDF8E470}" type="presParOf" srcId="{0F0C397B-1D03-4591-B20A-B3F79172F837}" destId="{6750F863-8C6A-495A-9AA8-BF4C00DECD65}"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B43CFF-7D8B-4994-B763-59E0B32C8FC5}"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2F01A2BB-AAE0-43A2-BEE0-099FB600F773}">
      <dgm:prSet phldrT="[Text]" custT="1"/>
      <dgm:spPr/>
      <dgm:t>
        <a:bodyPr/>
        <a:lstStyle/>
        <a:p>
          <a:pPr>
            <a:buFont typeface="Arial" panose="020B0604020202020204" pitchFamily="34" charset="0"/>
            <a:buChar char="•"/>
          </a:pPr>
          <a:r>
            <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rPr>
            <a:t>Evita usar redes públicas de wifi</a:t>
          </a:r>
          <a:endParaRPr lang="en-US" sz="1800" dirty="0">
            <a:solidFill>
              <a:schemeClr val="bg1"/>
            </a:solidFill>
            <a:effectLst>
              <a:outerShdw blurRad="38100" dist="38100" dir="2700000" algn="tl">
                <a:srgbClr val="000000">
                  <a:alpha val="43137"/>
                </a:srgbClr>
              </a:outerShdw>
            </a:effectLst>
          </a:endParaRPr>
        </a:p>
      </dgm:t>
    </dgm:pt>
    <dgm:pt modelId="{35520B28-B902-41EA-BAE6-64EAEEFA03B0}" type="parTrans" cxnId="{7C14A633-3592-4684-8D9A-43B9BB75EBE4}">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545054FA-CA0B-4C77-A3DE-3536BEB4D83F}" type="sibTrans" cxnId="{7C14A633-3592-4684-8D9A-43B9BB75EBE4}">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BE1E49D7-90EB-4B7D-AEFA-72E86A214BDE}">
      <dgm:prSet custT="1"/>
      <dgm:spPr/>
      <dgm:t>
        <a:bodyPr/>
        <a:lstStyle/>
        <a:p>
          <a:r>
            <a:rPr lang="es-ES" sz="1800" b="0" i="0" u="none" strike="noStrike">
              <a:solidFill>
                <a:schemeClr val="bg1"/>
              </a:solidFill>
              <a:effectLst>
                <a:outerShdw blurRad="38100" dist="38100" dir="2700000" algn="tl">
                  <a:srgbClr val="000000">
                    <a:alpha val="43137"/>
                  </a:srgbClr>
                </a:outerShdw>
              </a:effectLst>
              <a:latin typeface="Arial" panose="020B0604020202020204" pitchFamily="34" charset="0"/>
            </a:rPr>
            <a:t>Revisa en la web del Buen Fin los comercios afiliados </a:t>
          </a:r>
          <a:endPar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endParaRPr>
        </a:p>
      </dgm:t>
    </dgm:pt>
    <dgm:pt modelId="{3173CD7F-8DD1-4A8A-882A-549C697321C3}" type="parTrans" cxnId="{5633CFE9-2C4C-49BC-89DC-DCED2C9C7166}">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33AF95D1-746F-4D38-B727-3092569F8536}" type="sibTrans" cxnId="{5633CFE9-2C4C-49BC-89DC-DCED2C9C7166}">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F5DA6EC2-7049-4E8A-9315-C72CC46EB64C}">
      <dgm:prSet custT="1"/>
      <dgm:spPr/>
      <dgm:t>
        <a:bodyPr/>
        <a:lstStyle/>
        <a:p>
          <a:r>
            <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rPr>
            <a:t>Compra en sitios oficiales</a:t>
          </a:r>
        </a:p>
      </dgm:t>
    </dgm:pt>
    <dgm:pt modelId="{0B4C06FD-75C1-4BAE-81BB-E456102C1B91}" type="parTrans" cxnId="{BBCB9A08-9664-4A9F-A852-9567BAA9A5EC}">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3CC39F84-3268-43DB-86FE-474B4E908ED4}" type="sibTrans" cxnId="{BBCB9A08-9664-4A9F-A852-9567BAA9A5EC}">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6D15A81D-4A10-4A4C-8D47-FFB78A1D1BDF}">
      <dgm:prSet custT="1"/>
      <dgm:spPr/>
      <dgm:t>
        <a:bodyPr/>
        <a:lstStyle/>
        <a:p>
          <a:r>
            <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rPr>
            <a:t>No accedas a enlaces sospechosos</a:t>
          </a:r>
        </a:p>
      </dgm:t>
    </dgm:pt>
    <dgm:pt modelId="{66FF17AA-8FA3-421D-9313-D54A01A431F1}" type="parTrans" cxnId="{EFD07A9A-F4AA-42B7-854B-394E9157B735}">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77714182-CC85-401A-B737-761CC0419678}" type="sibTrans" cxnId="{EFD07A9A-F4AA-42B7-854B-394E9157B735}">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B83C9FB6-E1D1-4208-AB2D-A72DAE670928}">
      <dgm:prSet custT="1"/>
      <dgm:spPr/>
      <dgm:t>
        <a:bodyPr/>
        <a:lstStyle/>
        <a:p>
          <a:r>
            <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rPr>
            <a:t>Verifica que sean páginas seguras</a:t>
          </a:r>
        </a:p>
      </dgm:t>
    </dgm:pt>
    <dgm:pt modelId="{178C2928-F325-4479-B987-36BB81A692FD}" type="parTrans" cxnId="{6B0060A3-51E9-466D-9D73-9A5783EC67C4}">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14B1D904-D7E9-44E4-AF68-0BDEDBEEE3B6}" type="sibTrans" cxnId="{6B0060A3-51E9-466D-9D73-9A5783EC67C4}">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2174DA9E-E914-4BC7-B490-A6803618BAF6}">
      <dgm:prSet custT="1"/>
      <dgm:spPr/>
      <dgm:t>
        <a:bodyPr/>
        <a:lstStyle/>
        <a:p>
          <a:r>
            <a:rPr lang="es-ES" sz="1800" b="0" i="0" u="none" strike="noStrike">
              <a:solidFill>
                <a:schemeClr val="bg1"/>
              </a:solidFill>
              <a:effectLst>
                <a:outerShdw blurRad="38100" dist="38100" dir="2700000" algn="tl">
                  <a:srgbClr val="000000">
                    <a:alpha val="43137"/>
                  </a:srgbClr>
                </a:outerShdw>
              </a:effectLst>
              <a:latin typeface="Arial" panose="020B0604020202020204" pitchFamily="34" charset="0"/>
            </a:rPr>
            <a:t>Utiliza sistemas de protección de pago</a:t>
          </a:r>
          <a:endPar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endParaRPr>
        </a:p>
      </dgm:t>
    </dgm:pt>
    <dgm:pt modelId="{55A05101-5A08-4DD5-A4F6-EE85428588C3}" type="parTrans" cxnId="{1EFBB3AD-2C1E-41E0-9A49-2ADC8CE284CA}">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137C1526-31F4-459F-A581-CC42D436A209}" type="sibTrans" cxnId="{1EFBB3AD-2C1E-41E0-9A49-2ADC8CE284CA}">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E7A34F08-D40E-4B97-B62B-1588666F06A9}">
      <dgm:prSet custT="1"/>
      <dgm:spPr/>
      <dgm:t>
        <a:bodyPr/>
        <a:lstStyle/>
        <a:p>
          <a:r>
            <a:rPr lang="es-ES" sz="1800" b="0" i="0" u="none" strike="noStrike">
              <a:solidFill>
                <a:schemeClr val="bg1"/>
              </a:solidFill>
              <a:effectLst>
                <a:outerShdw blurRad="38100" dist="38100" dir="2700000" algn="tl">
                  <a:srgbClr val="000000">
                    <a:alpha val="43137"/>
                  </a:srgbClr>
                </a:outerShdw>
              </a:effectLst>
              <a:latin typeface="Arial" panose="020B0604020202020204" pitchFamily="34" charset="0"/>
            </a:rPr>
            <a:t>Usa la tarjeta de crédito digital desde aplicaciones bancarias oficiales</a:t>
          </a:r>
          <a:endParaRPr lang="es-ES" sz="1800" b="0" i="0" u="none" strike="noStrike" dirty="0">
            <a:solidFill>
              <a:schemeClr val="bg1"/>
            </a:solidFill>
            <a:effectLst>
              <a:outerShdw blurRad="38100" dist="38100" dir="2700000" algn="tl">
                <a:srgbClr val="000000">
                  <a:alpha val="43137"/>
                </a:srgbClr>
              </a:outerShdw>
            </a:effectLst>
            <a:latin typeface="Arial" panose="020B0604020202020204" pitchFamily="34" charset="0"/>
          </a:endParaRPr>
        </a:p>
      </dgm:t>
    </dgm:pt>
    <dgm:pt modelId="{0B8F0897-E227-40DB-8005-36E6711CE546}" type="parTrans" cxnId="{1B28CF68-8F1A-4D8D-AA52-230D61FD4B93}">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47B58710-0E6E-4CF0-89A3-EFF02D63B200}" type="sibTrans" cxnId="{1B28CF68-8F1A-4D8D-AA52-230D61FD4B93}">
      <dgm:prSet/>
      <dgm:spPr/>
      <dgm:t>
        <a:bodyPr/>
        <a:lstStyle/>
        <a:p>
          <a:endParaRPr lang="en-US" sz="4800">
            <a:solidFill>
              <a:schemeClr val="bg1"/>
            </a:solidFill>
            <a:effectLst>
              <a:outerShdw blurRad="38100" dist="38100" dir="2700000" algn="tl">
                <a:srgbClr val="000000">
                  <a:alpha val="43137"/>
                </a:srgbClr>
              </a:outerShdw>
            </a:effectLst>
          </a:endParaRPr>
        </a:p>
      </dgm:t>
    </dgm:pt>
    <dgm:pt modelId="{95E2F820-6966-4DAF-9AD3-6376754FA200}" type="pres">
      <dgm:prSet presAssocID="{AEB43CFF-7D8B-4994-B763-59E0B32C8FC5}" presName="Name0" presStyleCnt="0">
        <dgm:presLayoutVars>
          <dgm:chMax val="7"/>
          <dgm:chPref val="7"/>
          <dgm:dir/>
        </dgm:presLayoutVars>
      </dgm:prSet>
      <dgm:spPr/>
      <dgm:t>
        <a:bodyPr/>
        <a:lstStyle/>
        <a:p>
          <a:endParaRPr lang="es-ES"/>
        </a:p>
      </dgm:t>
    </dgm:pt>
    <dgm:pt modelId="{B1E5F8B3-0928-42C9-AA38-2E6967EF6EC1}" type="pres">
      <dgm:prSet presAssocID="{AEB43CFF-7D8B-4994-B763-59E0B32C8FC5}" presName="Name1" presStyleCnt="0"/>
      <dgm:spPr/>
    </dgm:pt>
    <dgm:pt modelId="{899E2642-8261-4A6B-89A9-1DE7D7589E6B}" type="pres">
      <dgm:prSet presAssocID="{AEB43CFF-7D8B-4994-B763-59E0B32C8FC5}" presName="cycle" presStyleCnt="0"/>
      <dgm:spPr/>
    </dgm:pt>
    <dgm:pt modelId="{5BF5C7A8-994A-4392-A0FD-35E0F8EE809F}" type="pres">
      <dgm:prSet presAssocID="{AEB43CFF-7D8B-4994-B763-59E0B32C8FC5}" presName="srcNode" presStyleLbl="node1" presStyleIdx="0" presStyleCnt="7"/>
      <dgm:spPr/>
    </dgm:pt>
    <dgm:pt modelId="{74C3EA91-8ED8-4B8F-8CB9-CF7BD98BBE0D}" type="pres">
      <dgm:prSet presAssocID="{AEB43CFF-7D8B-4994-B763-59E0B32C8FC5}" presName="conn" presStyleLbl="parChTrans1D2" presStyleIdx="0" presStyleCnt="1"/>
      <dgm:spPr/>
      <dgm:t>
        <a:bodyPr/>
        <a:lstStyle/>
        <a:p>
          <a:endParaRPr lang="es-ES"/>
        </a:p>
      </dgm:t>
    </dgm:pt>
    <dgm:pt modelId="{C0A2A888-3FE8-42ED-A3F0-9F250931559A}" type="pres">
      <dgm:prSet presAssocID="{AEB43CFF-7D8B-4994-B763-59E0B32C8FC5}" presName="extraNode" presStyleLbl="node1" presStyleIdx="0" presStyleCnt="7"/>
      <dgm:spPr/>
    </dgm:pt>
    <dgm:pt modelId="{506F7258-95E8-465B-9D38-0C463DAEDD75}" type="pres">
      <dgm:prSet presAssocID="{AEB43CFF-7D8B-4994-B763-59E0B32C8FC5}" presName="dstNode" presStyleLbl="node1" presStyleIdx="0" presStyleCnt="7"/>
      <dgm:spPr/>
    </dgm:pt>
    <dgm:pt modelId="{33203130-C7C9-4CA9-B06F-08498AF23353}" type="pres">
      <dgm:prSet presAssocID="{2F01A2BB-AAE0-43A2-BEE0-099FB600F773}" presName="text_1" presStyleLbl="node1" presStyleIdx="0" presStyleCnt="7">
        <dgm:presLayoutVars>
          <dgm:bulletEnabled val="1"/>
        </dgm:presLayoutVars>
      </dgm:prSet>
      <dgm:spPr/>
      <dgm:t>
        <a:bodyPr/>
        <a:lstStyle/>
        <a:p>
          <a:endParaRPr lang="es-ES"/>
        </a:p>
      </dgm:t>
    </dgm:pt>
    <dgm:pt modelId="{77766D9E-981E-4D81-829A-8A3CC4F63E2E}" type="pres">
      <dgm:prSet presAssocID="{2F01A2BB-AAE0-43A2-BEE0-099FB600F773}" presName="accent_1" presStyleCnt="0"/>
      <dgm:spPr/>
    </dgm:pt>
    <dgm:pt modelId="{F7E1699F-1D52-4742-889C-8987F817C03E}" type="pres">
      <dgm:prSet presAssocID="{2F01A2BB-AAE0-43A2-BEE0-099FB600F773}" presName="accentRepeatNode" presStyleLbl="solidFgAcc1" presStyleIdx="0" presStyleCnt="7"/>
      <dgm:spPr/>
    </dgm:pt>
    <dgm:pt modelId="{A3DF63DE-0DE0-4D81-B775-4113FC061E2E}" type="pres">
      <dgm:prSet presAssocID="{BE1E49D7-90EB-4B7D-AEFA-72E86A214BDE}" presName="text_2" presStyleLbl="node1" presStyleIdx="1" presStyleCnt="7">
        <dgm:presLayoutVars>
          <dgm:bulletEnabled val="1"/>
        </dgm:presLayoutVars>
      </dgm:prSet>
      <dgm:spPr/>
      <dgm:t>
        <a:bodyPr/>
        <a:lstStyle/>
        <a:p>
          <a:endParaRPr lang="es-ES"/>
        </a:p>
      </dgm:t>
    </dgm:pt>
    <dgm:pt modelId="{D6AA5158-1C2D-49A5-9577-1B23DBC13DE3}" type="pres">
      <dgm:prSet presAssocID="{BE1E49D7-90EB-4B7D-AEFA-72E86A214BDE}" presName="accent_2" presStyleCnt="0"/>
      <dgm:spPr/>
    </dgm:pt>
    <dgm:pt modelId="{318536BE-73F3-4536-A295-1C60BCEC4203}" type="pres">
      <dgm:prSet presAssocID="{BE1E49D7-90EB-4B7D-AEFA-72E86A214BDE}" presName="accentRepeatNode" presStyleLbl="solidFgAcc1" presStyleIdx="1" presStyleCnt="7"/>
      <dgm:spPr/>
    </dgm:pt>
    <dgm:pt modelId="{AEC6CDCB-7C2D-49B7-96BC-B52DC5ED3633}" type="pres">
      <dgm:prSet presAssocID="{F5DA6EC2-7049-4E8A-9315-C72CC46EB64C}" presName="text_3" presStyleLbl="node1" presStyleIdx="2" presStyleCnt="7">
        <dgm:presLayoutVars>
          <dgm:bulletEnabled val="1"/>
        </dgm:presLayoutVars>
      </dgm:prSet>
      <dgm:spPr/>
      <dgm:t>
        <a:bodyPr/>
        <a:lstStyle/>
        <a:p>
          <a:endParaRPr lang="es-ES"/>
        </a:p>
      </dgm:t>
    </dgm:pt>
    <dgm:pt modelId="{4144D372-2068-4F2A-A668-7CA066980980}" type="pres">
      <dgm:prSet presAssocID="{F5DA6EC2-7049-4E8A-9315-C72CC46EB64C}" presName="accent_3" presStyleCnt="0"/>
      <dgm:spPr/>
    </dgm:pt>
    <dgm:pt modelId="{421247BC-1FF7-4BBC-B476-5C45B70770DB}" type="pres">
      <dgm:prSet presAssocID="{F5DA6EC2-7049-4E8A-9315-C72CC46EB64C}" presName="accentRepeatNode" presStyleLbl="solidFgAcc1" presStyleIdx="2" presStyleCnt="7"/>
      <dgm:spPr/>
    </dgm:pt>
    <dgm:pt modelId="{127559C6-9F0D-4DDA-BCDF-22D4910B75CC}" type="pres">
      <dgm:prSet presAssocID="{6D15A81D-4A10-4A4C-8D47-FFB78A1D1BDF}" presName="text_4" presStyleLbl="node1" presStyleIdx="3" presStyleCnt="7">
        <dgm:presLayoutVars>
          <dgm:bulletEnabled val="1"/>
        </dgm:presLayoutVars>
      </dgm:prSet>
      <dgm:spPr/>
      <dgm:t>
        <a:bodyPr/>
        <a:lstStyle/>
        <a:p>
          <a:endParaRPr lang="es-ES"/>
        </a:p>
      </dgm:t>
    </dgm:pt>
    <dgm:pt modelId="{AD90E6CD-3F6A-412D-912F-E6C9CE075A6D}" type="pres">
      <dgm:prSet presAssocID="{6D15A81D-4A10-4A4C-8D47-FFB78A1D1BDF}" presName="accent_4" presStyleCnt="0"/>
      <dgm:spPr/>
    </dgm:pt>
    <dgm:pt modelId="{0442B23D-4899-4D8F-BF30-56B2158F0981}" type="pres">
      <dgm:prSet presAssocID="{6D15A81D-4A10-4A4C-8D47-FFB78A1D1BDF}" presName="accentRepeatNode" presStyleLbl="solidFgAcc1" presStyleIdx="3" presStyleCnt="7"/>
      <dgm:spPr/>
    </dgm:pt>
    <dgm:pt modelId="{4BDBF145-D8E7-4917-8CE5-E2198BBFCEB5}" type="pres">
      <dgm:prSet presAssocID="{B83C9FB6-E1D1-4208-AB2D-A72DAE670928}" presName="text_5" presStyleLbl="node1" presStyleIdx="4" presStyleCnt="7">
        <dgm:presLayoutVars>
          <dgm:bulletEnabled val="1"/>
        </dgm:presLayoutVars>
      </dgm:prSet>
      <dgm:spPr/>
      <dgm:t>
        <a:bodyPr/>
        <a:lstStyle/>
        <a:p>
          <a:endParaRPr lang="es-ES"/>
        </a:p>
      </dgm:t>
    </dgm:pt>
    <dgm:pt modelId="{8BC2193F-70F9-401A-AC83-05FB52944E7E}" type="pres">
      <dgm:prSet presAssocID="{B83C9FB6-E1D1-4208-AB2D-A72DAE670928}" presName="accent_5" presStyleCnt="0"/>
      <dgm:spPr/>
    </dgm:pt>
    <dgm:pt modelId="{4A0D9C88-BD36-4011-9117-E21145BFD28D}" type="pres">
      <dgm:prSet presAssocID="{B83C9FB6-E1D1-4208-AB2D-A72DAE670928}" presName="accentRepeatNode" presStyleLbl="solidFgAcc1" presStyleIdx="4" presStyleCnt="7"/>
      <dgm:spPr/>
    </dgm:pt>
    <dgm:pt modelId="{966BBE06-EC85-4F2F-810B-2084191AA1F8}" type="pres">
      <dgm:prSet presAssocID="{2174DA9E-E914-4BC7-B490-A6803618BAF6}" presName="text_6" presStyleLbl="node1" presStyleIdx="5" presStyleCnt="7">
        <dgm:presLayoutVars>
          <dgm:bulletEnabled val="1"/>
        </dgm:presLayoutVars>
      </dgm:prSet>
      <dgm:spPr/>
      <dgm:t>
        <a:bodyPr/>
        <a:lstStyle/>
        <a:p>
          <a:endParaRPr lang="es-ES"/>
        </a:p>
      </dgm:t>
    </dgm:pt>
    <dgm:pt modelId="{32779095-A470-40DA-9F51-4D2B530D591D}" type="pres">
      <dgm:prSet presAssocID="{2174DA9E-E914-4BC7-B490-A6803618BAF6}" presName="accent_6" presStyleCnt="0"/>
      <dgm:spPr/>
    </dgm:pt>
    <dgm:pt modelId="{0EFA8BD7-BC91-4592-8703-1A0FC3854CF1}" type="pres">
      <dgm:prSet presAssocID="{2174DA9E-E914-4BC7-B490-A6803618BAF6}" presName="accentRepeatNode" presStyleLbl="solidFgAcc1" presStyleIdx="5" presStyleCnt="7"/>
      <dgm:spPr/>
    </dgm:pt>
    <dgm:pt modelId="{9292FDC5-C437-4E18-B3CC-0AB42C2B86AF}" type="pres">
      <dgm:prSet presAssocID="{E7A34F08-D40E-4B97-B62B-1588666F06A9}" presName="text_7" presStyleLbl="node1" presStyleIdx="6" presStyleCnt="7">
        <dgm:presLayoutVars>
          <dgm:bulletEnabled val="1"/>
        </dgm:presLayoutVars>
      </dgm:prSet>
      <dgm:spPr/>
      <dgm:t>
        <a:bodyPr/>
        <a:lstStyle/>
        <a:p>
          <a:endParaRPr lang="es-ES"/>
        </a:p>
      </dgm:t>
    </dgm:pt>
    <dgm:pt modelId="{48B78206-6BA7-4C80-8F3C-CEE1B0F38F63}" type="pres">
      <dgm:prSet presAssocID="{E7A34F08-D40E-4B97-B62B-1588666F06A9}" presName="accent_7" presStyleCnt="0"/>
      <dgm:spPr/>
    </dgm:pt>
    <dgm:pt modelId="{142AD390-F3F5-48E8-A514-E723BF6C54E2}" type="pres">
      <dgm:prSet presAssocID="{E7A34F08-D40E-4B97-B62B-1588666F06A9}" presName="accentRepeatNode" presStyleLbl="solidFgAcc1" presStyleIdx="6" presStyleCnt="7"/>
      <dgm:spPr/>
    </dgm:pt>
  </dgm:ptLst>
  <dgm:cxnLst>
    <dgm:cxn modelId="{BBCB9A08-9664-4A9F-A852-9567BAA9A5EC}" srcId="{AEB43CFF-7D8B-4994-B763-59E0B32C8FC5}" destId="{F5DA6EC2-7049-4E8A-9315-C72CC46EB64C}" srcOrd="2" destOrd="0" parTransId="{0B4C06FD-75C1-4BAE-81BB-E456102C1B91}" sibTransId="{3CC39F84-3268-43DB-86FE-474B4E908ED4}"/>
    <dgm:cxn modelId="{091E3112-9FBC-4C1F-990E-84DA27AEB39B}" type="presOf" srcId="{B83C9FB6-E1D1-4208-AB2D-A72DAE670928}" destId="{4BDBF145-D8E7-4917-8CE5-E2198BBFCEB5}" srcOrd="0" destOrd="0" presId="urn:microsoft.com/office/officeart/2008/layout/VerticalCurvedList"/>
    <dgm:cxn modelId="{7C14A633-3592-4684-8D9A-43B9BB75EBE4}" srcId="{AEB43CFF-7D8B-4994-B763-59E0B32C8FC5}" destId="{2F01A2BB-AAE0-43A2-BEE0-099FB600F773}" srcOrd="0" destOrd="0" parTransId="{35520B28-B902-41EA-BAE6-64EAEEFA03B0}" sibTransId="{545054FA-CA0B-4C77-A3DE-3536BEB4D83F}"/>
    <dgm:cxn modelId="{6B0060A3-51E9-466D-9D73-9A5783EC67C4}" srcId="{AEB43CFF-7D8B-4994-B763-59E0B32C8FC5}" destId="{B83C9FB6-E1D1-4208-AB2D-A72DAE670928}" srcOrd="4" destOrd="0" parTransId="{178C2928-F325-4479-B987-36BB81A692FD}" sibTransId="{14B1D904-D7E9-44E4-AF68-0BDEDBEEE3B6}"/>
    <dgm:cxn modelId="{496029AC-9AE4-4CDC-A103-23E3EB99329A}" type="presOf" srcId="{E7A34F08-D40E-4B97-B62B-1588666F06A9}" destId="{9292FDC5-C437-4E18-B3CC-0AB42C2B86AF}" srcOrd="0" destOrd="0" presId="urn:microsoft.com/office/officeart/2008/layout/VerticalCurvedList"/>
    <dgm:cxn modelId="{9BCA8F32-B460-4510-9A98-99902523891C}" type="presOf" srcId="{BE1E49D7-90EB-4B7D-AEFA-72E86A214BDE}" destId="{A3DF63DE-0DE0-4D81-B775-4113FC061E2E}" srcOrd="0" destOrd="0" presId="urn:microsoft.com/office/officeart/2008/layout/VerticalCurvedList"/>
    <dgm:cxn modelId="{5D6483C4-6840-4F4D-BFF7-1B3396D92295}" type="presOf" srcId="{F5DA6EC2-7049-4E8A-9315-C72CC46EB64C}" destId="{AEC6CDCB-7C2D-49B7-96BC-B52DC5ED3633}" srcOrd="0" destOrd="0" presId="urn:microsoft.com/office/officeart/2008/layout/VerticalCurvedList"/>
    <dgm:cxn modelId="{1EFBB3AD-2C1E-41E0-9A49-2ADC8CE284CA}" srcId="{AEB43CFF-7D8B-4994-B763-59E0B32C8FC5}" destId="{2174DA9E-E914-4BC7-B490-A6803618BAF6}" srcOrd="5" destOrd="0" parTransId="{55A05101-5A08-4DD5-A4F6-EE85428588C3}" sibTransId="{137C1526-31F4-459F-A581-CC42D436A209}"/>
    <dgm:cxn modelId="{1B28CF68-8F1A-4D8D-AA52-230D61FD4B93}" srcId="{AEB43CFF-7D8B-4994-B763-59E0B32C8FC5}" destId="{E7A34F08-D40E-4B97-B62B-1588666F06A9}" srcOrd="6" destOrd="0" parTransId="{0B8F0897-E227-40DB-8005-36E6711CE546}" sibTransId="{47B58710-0E6E-4CF0-89A3-EFF02D63B200}"/>
    <dgm:cxn modelId="{5633CFE9-2C4C-49BC-89DC-DCED2C9C7166}" srcId="{AEB43CFF-7D8B-4994-B763-59E0B32C8FC5}" destId="{BE1E49D7-90EB-4B7D-AEFA-72E86A214BDE}" srcOrd="1" destOrd="0" parTransId="{3173CD7F-8DD1-4A8A-882A-549C697321C3}" sibTransId="{33AF95D1-746F-4D38-B727-3092569F8536}"/>
    <dgm:cxn modelId="{D4C5164B-823A-4AC4-BEAF-9F0188D50CA4}" type="presOf" srcId="{AEB43CFF-7D8B-4994-B763-59E0B32C8FC5}" destId="{95E2F820-6966-4DAF-9AD3-6376754FA200}" srcOrd="0" destOrd="0" presId="urn:microsoft.com/office/officeart/2008/layout/VerticalCurvedList"/>
    <dgm:cxn modelId="{EFD07A9A-F4AA-42B7-854B-394E9157B735}" srcId="{AEB43CFF-7D8B-4994-B763-59E0B32C8FC5}" destId="{6D15A81D-4A10-4A4C-8D47-FFB78A1D1BDF}" srcOrd="3" destOrd="0" parTransId="{66FF17AA-8FA3-421D-9313-D54A01A431F1}" sibTransId="{77714182-CC85-401A-B737-761CC0419678}"/>
    <dgm:cxn modelId="{AAB5B85F-1E4A-46C7-B806-27347793F4B9}" type="presOf" srcId="{2174DA9E-E914-4BC7-B490-A6803618BAF6}" destId="{966BBE06-EC85-4F2F-810B-2084191AA1F8}" srcOrd="0" destOrd="0" presId="urn:microsoft.com/office/officeart/2008/layout/VerticalCurvedList"/>
    <dgm:cxn modelId="{29DE9522-B32D-48BA-97F9-BBD34B881072}" type="presOf" srcId="{6D15A81D-4A10-4A4C-8D47-FFB78A1D1BDF}" destId="{127559C6-9F0D-4DDA-BCDF-22D4910B75CC}" srcOrd="0" destOrd="0" presId="urn:microsoft.com/office/officeart/2008/layout/VerticalCurvedList"/>
    <dgm:cxn modelId="{7214AFBE-AE42-46C0-A8EC-775856FD2CFA}" type="presOf" srcId="{545054FA-CA0B-4C77-A3DE-3536BEB4D83F}" destId="{74C3EA91-8ED8-4B8F-8CB9-CF7BD98BBE0D}" srcOrd="0" destOrd="0" presId="urn:microsoft.com/office/officeart/2008/layout/VerticalCurvedList"/>
    <dgm:cxn modelId="{57402CB6-D134-4256-B290-8707856EB698}" type="presOf" srcId="{2F01A2BB-AAE0-43A2-BEE0-099FB600F773}" destId="{33203130-C7C9-4CA9-B06F-08498AF23353}" srcOrd="0" destOrd="0" presId="urn:microsoft.com/office/officeart/2008/layout/VerticalCurvedList"/>
    <dgm:cxn modelId="{FE10FC59-CE3A-42F6-883F-61B0DCC05825}" type="presParOf" srcId="{95E2F820-6966-4DAF-9AD3-6376754FA200}" destId="{B1E5F8B3-0928-42C9-AA38-2E6967EF6EC1}" srcOrd="0" destOrd="0" presId="urn:microsoft.com/office/officeart/2008/layout/VerticalCurvedList"/>
    <dgm:cxn modelId="{AB53A1BE-1921-4881-88A2-1C273415172A}" type="presParOf" srcId="{B1E5F8B3-0928-42C9-AA38-2E6967EF6EC1}" destId="{899E2642-8261-4A6B-89A9-1DE7D7589E6B}" srcOrd="0" destOrd="0" presId="urn:microsoft.com/office/officeart/2008/layout/VerticalCurvedList"/>
    <dgm:cxn modelId="{0C3F68C1-5865-4DE6-9AB8-25DA175E44BA}" type="presParOf" srcId="{899E2642-8261-4A6B-89A9-1DE7D7589E6B}" destId="{5BF5C7A8-994A-4392-A0FD-35E0F8EE809F}" srcOrd="0" destOrd="0" presId="urn:microsoft.com/office/officeart/2008/layout/VerticalCurvedList"/>
    <dgm:cxn modelId="{722A006B-975D-4233-A0A3-F2901C019079}" type="presParOf" srcId="{899E2642-8261-4A6B-89A9-1DE7D7589E6B}" destId="{74C3EA91-8ED8-4B8F-8CB9-CF7BD98BBE0D}" srcOrd="1" destOrd="0" presId="urn:microsoft.com/office/officeart/2008/layout/VerticalCurvedList"/>
    <dgm:cxn modelId="{414F39BF-96AB-467C-9243-3FCC06F47E8E}" type="presParOf" srcId="{899E2642-8261-4A6B-89A9-1DE7D7589E6B}" destId="{C0A2A888-3FE8-42ED-A3F0-9F250931559A}" srcOrd="2" destOrd="0" presId="urn:microsoft.com/office/officeart/2008/layout/VerticalCurvedList"/>
    <dgm:cxn modelId="{F338388A-E994-4ED7-87E0-1EAEF791E404}" type="presParOf" srcId="{899E2642-8261-4A6B-89A9-1DE7D7589E6B}" destId="{506F7258-95E8-465B-9D38-0C463DAEDD75}" srcOrd="3" destOrd="0" presId="urn:microsoft.com/office/officeart/2008/layout/VerticalCurvedList"/>
    <dgm:cxn modelId="{3736DDAC-827B-4E98-B5C6-13A034D4E23B}" type="presParOf" srcId="{B1E5F8B3-0928-42C9-AA38-2E6967EF6EC1}" destId="{33203130-C7C9-4CA9-B06F-08498AF23353}" srcOrd="1" destOrd="0" presId="urn:microsoft.com/office/officeart/2008/layout/VerticalCurvedList"/>
    <dgm:cxn modelId="{1891D3AE-7716-4FC4-A707-1237A9871177}" type="presParOf" srcId="{B1E5F8B3-0928-42C9-AA38-2E6967EF6EC1}" destId="{77766D9E-981E-4D81-829A-8A3CC4F63E2E}" srcOrd="2" destOrd="0" presId="urn:microsoft.com/office/officeart/2008/layout/VerticalCurvedList"/>
    <dgm:cxn modelId="{CAC0F4C3-4585-41BC-A4F3-E07B4CA48702}" type="presParOf" srcId="{77766D9E-981E-4D81-829A-8A3CC4F63E2E}" destId="{F7E1699F-1D52-4742-889C-8987F817C03E}" srcOrd="0" destOrd="0" presId="urn:microsoft.com/office/officeart/2008/layout/VerticalCurvedList"/>
    <dgm:cxn modelId="{4825AD48-CECE-4D28-8DCB-9B54C52884D2}" type="presParOf" srcId="{B1E5F8B3-0928-42C9-AA38-2E6967EF6EC1}" destId="{A3DF63DE-0DE0-4D81-B775-4113FC061E2E}" srcOrd="3" destOrd="0" presId="urn:microsoft.com/office/officeart/2008/layout/VerticalCurvedList"/>
    <dgm:cxn modelId="{9B334305-3455-413A-9181-71BA97A512AB}" type="presParOf" srcId="{B1E5F8B3-0928-42C9-AA38-2E6967EF6EC1}" destId="{D6AA5158-1C2D-49A5-9577-1B23DBC13DE3}" srcOrd="4" destOrd="0" presId="urn:microsoft.com/office/officeart/2008/layout/VerticalCurvedList"/>
    <dgm:cxn modelId="{4DE2A5F0-8005-4CC3-94CB-98ECF144A317}" type="presParOf" srcId="{D6AA5158-1C2D-49A5-9577-1B23DBC13DE3}" destId="{318536BE-73F3-4536-A295-1C60BCEC4203}" srcOrd="0" destOrd="0" presId="urn:microsoft.com/office/officeart/2008/layout/VerticalCurvedList"/>
    <dgm:cxn modelId="{CED906A7-888A-49DB-85B0-4A3856202FDE}" type="presParOf" srcId="{B1E5F8B3-0928-42C9-AA38-2E6967EF6EC1}" destId="{AEC6CDCB-7C2D-49B7-96BC-B52DC5ED3633}" srcOrd="5" destOrd="0" presId="urn:microsoft.com/office/officeart/2008/layout/VerticalCurvedList"/>
    <dgm:cxn modelId="{9D6E48C0-A527-4FD6-81F7-2B3B41D6A125}" type="presParOf" srcId="{B1E5F8B3-0928-42C9-AA38-2E6967EF6EC1}" destId="{4144D372-2068-4F2A-A668-7CA066980980}" srcOrd="6" destOrd="0" presId="urn:microsoft.com/office/officeart/2008/layout/VerticalCurvedList"/>
    <dgm:cxn modelId="{86F1BE18-6DA6-4C92-9B7F-9E740A2BFEB3}" type="presParOf" srcId="{4144D372-2068-4F2A-A668-7CA066980980}" destId="{421247BC-1FF7-4BBC-B476-5C45B70770DB}" srcOrd="0" destOrd="0" presId="urn:microsoft.com/office/officeart/2008/layout/VerticalCurvedList"/>
    <dgm:cxn modelId="{BFEB51D1-22D5-4926-81C4-842B1D3B04CA}" type="presParOf" srcId="{B1E5F8B3-0928-42C9-AA38-2E6967EF6EC1}" destId="{127559C6-9F0D-4DDA-BCDF-22D4910B75CC}" srcOrd="7" destOrd="0" presId="urn:microsoft.com/office/officeart/2008/layout/VerticalCurvedList"/>
    <dgm:cxn modelId="{E4122E71-8C56-4C26-9478-DF4FB72D3A88}" type="presParOf" srcId="{B1E5F8B3-0928-42C9-AA38-2E6967EF6EC1}" destId="{AD90E6CD-3F6A-412D-912F-E6C9CE075A6D}" srcOrd="8" destOrd="0" presId="urn:microsoft.com/office/officeart/2008/layout/VerticalCurvedList"/>
    <dgm:cxn modelId="{E32920C4-8F55-48B3-835A-780D0021550E}" type="presParOf" srcId="{AD90E6CD-3F6A-412D-912F-E6C9CE075A6D}" destId="{0442B23D-4899-4D8F-BF30-56B2158F0981}" srcOrd="0" destOrd="0" presId="urn:microsoft.com/office/officeart/2008/layout/VerticalCurvedList"/>
    <dgm:cxn modelId="{D5B91D7A-A3A7-4B6A-8BF8-500E2601BCFA}" type="presParOf" srcId="{B1E5F8B3-0928-42C9-AA38-2E6967EF6EC1}" destId="{4BDBF145-D8E7-4917-8CE5-E2198BBFCEB5}" srcOrd="9" destOrd="0" presId="urn:microsoft.com/office/officeart/2008/layout/VerticalCurvedList"/>
    <dgm:cxn modelId="{A2B2698B-8EC6-4A90-80CE-E82DB1B88C4E}" type="presParOf" srcId="{B1E5F8B3-0928-42C9-AA38-2E6967EF6EC1}" destId="{8BC2193F-70F9-401A-AC83-05FB52944E7E}" srcOrd="10" destOrd="0" presId="urn:microsoft.com/office/officeart/2008/layout/VerticalCurvedList"/>
    <dgm:cxn modelId="{6CBD927D-B2D9-4F90-BA59-334462DEF564}" type="presParOf" srcId="{8BC2193F-70F9-401A-AC83-05FB52944E7E}" destId="{4A0D9C88-BD36-4011-9117-E21145BFD28D}" srcOrd="0" destOrd="0" presId="urn:microsoft.com/office/officeart/2008/layout/VerticalCurvedList"/>
    <dgm:cxn modelId="{A2EBED16-AB5F-42FC-8AF1-C9F2D96521AA}" type="presParOf" srcId="{B1E5F8B3-0928-42C9-AA38-2E6967EF6EC1}" destId="{966BBE06-EC85-4F2F-810B-2084191AA1F8}" srcOrd="11" destOrd="0" presId="urn:microsoft.com/office/officeart/2008/layout/VerticalCurvedList"/>
    <dgm:cxn modelId="{A3E521A9-46A9-43B4-9353-32137C31AA94}" type="presParOf" srcId="{B1E5F8B3-0928-42C9-AA38-2E6967EF6EC1}" destId="{32779095-A470-40DA-9F51-4D2B530D591D}" srcOrd="12" destOrd="0" presId="urn:microsoft.com/office/officeart/2008/layout/VerticalCurvedList"/>
    <dgm:cxn modelId="{E738FA20-B233-4C3F-803F-970A324678A1}" type="presParOf" srcId="{32779095-A470-40DA-9F51-4D2B530D591D}" destId="{0EFA8BD7-BC91-4592-8703-1A0FC3854CF1}" srcOrd="0" destOrd="0" presId="urn:microsoft.com/office/officeart/2008/layout/VerticalCurvedList"/>
    <dgm:cxn modelId="{9E38310E-C954-449C-9DCE-F47DC14C49CE}" type="presParOf" srcId="{B1E5F8B3-0928-42C9-AA38-2E6967EF6EC1}" destId="{9292FDC5-C437-4E18-B3CC-0AB42C2B86AF}" srcOrd="13" destOrd="0" presId="urn:microsoft.com/office/officeart/2008/layout/VerticalCurvedList"/>
    <dgm:cxn modelId="{BBD4D19F-AE99-4D4E-AC80-DF1E3B230C9E}" type="presParOf" srcId="{B1E5F8B3-0928-42C9-AA38-2E6967EF6EC1}" destId="{48B78206-6BA7-4C80-8F3C-CEE1B0F38F63}" srcOrd="14" destOrd="0" presId="urn:microsoft.com/office/officeart/2008/layout/VerticalCurvedList"/>
    <dgm:cxn modelId="{ECCB72F3-5655-4017-B7B0-DC5B679F0932}" type="presParOf" srcId="{48B78206-6BA7-4C80-8F3C-CEE1B0F38F63}" destId="{142AD390-F3F5-48E8-A514-E723BF6C54E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8DD12-385D-447E-B170-A8D55182ACA0}">
      <dsp:nvSpPr>
        <dsp:cNvPr id="0" name=""/>
        <dsp:cNvSpPr/>
      </dsp:nvSpPr>
      <dsp:spPr>
        <a:xfrm>
          <a:off x="0" y="126559"/>
          <a:ext cx="2367369" cy="14204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Define tu presupuesto.</a:t>
          </a:r>
        </a:p>
      </dsp:txBody>
      <dsp:txXfrm>
        <a:off x="0" y="126559"/>
        <a:ext cx="2367369" cy="1420421"/>
      </dsp:txXfrm>
    </dsp:sp>
    <dsp:sp modelId="{9810D021-2FA5-46BC-A40B-2E8F626890DD}">
      <dsp:nvSpPr>
        <dsp:cNvPr id="0" name=""/>
        <dsp:cNvSpPr/>
      </dsp:nvSpPr>
      <dsp:spPr>
        <a:xfrm>
          <a:off x="2604106" y="126559"/>
          <a:ext cx="2367369" cy="1420421"/>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comprometas más del 30% de tu ingreso.</a:t>
          </a:r>
        </a:p>
      </dsp:txBody>
      <dsp:txXfrm>
        <a:off x="2604106" y="126559"/>
        <a:ext cx="2367369" cy="1420421"/>
      </dsp:txXfrm>
    </dsp:sp>
    <dsp:sp modelId="{492334C0-30A3-4F22-A27E-A71C3BFB92E9}">
      <dsp:nvSpPr>
        <dsp:cNvPr id="0" name=""/>
        <dsp:cNvSpPr/>
      </dsp:nvSpPr>
      <dsp:spPr>
        <a:xfrm>
          <a:off x="5208212" y="126559"/>
          <a:ext cx="2367369" cy="1420421"/>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Planea: monitorea y compara precios.</a:t>
          </a:r>
        </a:p>
      </dsp:txBody>
      <dsp:txXfrm>
        <a:off x="5208212" y="126559"/>
        <a:ext cx="2367369" cy="1420421"/>
      </dsp:txXfrm>
    </dsp:sp>
    <dsp:sp modelId="{20DE07AC-C3E1-4427-A820-CE11498CE1AE}">
      <dsp:nvSpPr>
        <dsp:cNvPr id="0" name=""/>
        <dsp:cNvSpPr/>
      </dsp:nvSpPr>
      <dsp:spPr>
        <a:xfrm>
          <a:off x="0" y="1783718"/>
          <a:ext cx="2367369" cy="1420421"/>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Char char="•"/>
          </a:pPr>
          <a:r>
            <a:rPr lang="es-ES" sz="2400" b="0" i="0" u="none" kern="1200" dirty="0">
              <a:solidFill>
                <a:schemeClr val="bg1"/>
              </a:solidFill>
              <a:effectLst>
                <a:outerShdw blurRad="38100" dist="38100" dir="2700000" algn="tl">
                  <a:srgbClr val="000000">
                    <a:alpha val="43137"/>
                  </a:srgbClr>
                </a:outerShdw>
              </a:effectLst>
            </a:rPr>
            <a:t>Prioriza </a:t>
          </a: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adquisición de bienes duraderos.</a:t>
          </a:r>
        </a:p>
      </dsp:txBody>
      <dsp:txXfrm>
        <a:off x="0" y="1783718"/>
        <a:ext cx="2367369" cy="1420421"/>
      </dsp:txXfrm>
    </dsp:sp>
    <dsp:sp modelId="{2CF822E7-B741-44F0-AB18-0C6FCFADFB4D}">
      <dsp:nvSpPr>
        <dsp:cNvPr id="0" name=""/>
        <dsp:cNvSpPr/>
      </dsp:nvSpPr>
      <dsp:spPr>
        <a:xfrm>
          <a:off x="2604106" y="1783718"/>
          <a:ext cx="2367369" cy="142042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Verifica promociones, términos y condiciones.</a:t>
          </a:r>
        </a:p>
      </dsp:txBody>
      <dsp:txXfrm>
        <a:off x="2604106" y="1783718"/>
        <a:ext cx="2367369" cy="1420421"/>
      </dsp:txXfrm>
    </dsp:sp>
    <dsp:sp modelId="{19D9D357-087C-4528-BFBC-E27573F99196}">
      <dsp:nvSpPr>
        <dsp:cNvPr id="0" name=""/>
        <dsp:cNvSpPr/>
      </dsp:nvSpPr>
      <dsp:spPr>
        <a:xfrm>
          <a:off x="5208212" y="1783718"/>
          <a:ext cx="2367369" cy="1420421"/>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Compara calidad.</a:t>
          </a:r>
        </a:p>
      </dsp:txBody>
      <dsp:txXfrm>
        <a:off x="5208212" y="1783718"/>
        <a:ext cx="2367369" cy="1420421"/>
      </dsp:txXfrm>
    </dsp:sp>
    <dsp:sp modelId="{6C30E808-A9CF-48C7-819F-B56CD8868824}">
      <dsp:nvSpPr>
        <dsp:cNvPr id="0" name=""/>
        <dsp:cNvSpPr/>
      </dsp:nvSpPr>
      <dsp:spPr>
        <a:xfrm>
          <a:off x="0" y="3440876"/>
          <a:ext cx="2367369" cy="1420421"/>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Prefiere pago de contado.</a:t>
          </a:r>
        </a:p>
      </dsp:txBody>
      <dsp:txXfrm>
        <a:off x="0" y="3440876"/>
        <a:ext cx="2367369" cy="1420421"/>
      </dsp:txXfrm>
    </dsp:sp>
    <dsp:sp modelId="{23E3E01A-9FF1-481E-A65D-E9BC06BA19FB}">
      <dsp:nvSpPr>
        <dsp:cNvPr id="0" name=""/>
        <dsp:cNvSpPr/>
      </dsp:nvSpPr>
      <dsp:spPr>
        <a:xfrm>
          <a:off x="2604106" y="3440876"/>
          <a:ext cx="2367369" cy="1420421"/>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Formaliza tu compra: factura y </a:t>
          </a:r>
          <a:r>
            <a:rPr lang="es-ES" sz="2400" b="0" i="0" u="none" kern="1200" dirty="0">
              <a:solidFill>
                <a:schemeClr val="bg1"/>
              </a:solidFill>
              <a:effectLst>
                <a:outerShdw blurRad="38100" dist="38100" dir="2700000" algn="tl">
                  <a:srgbClr val="000000">
                    <a:alpha val="43137"/>
                  </a:srgbClr>
                </a:outerShdw>
              </a:effectLst>
            </a:rPr>
            <a:t>guía de entrega.</a:t>
          </a:r>
          <a:endPar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604106" y="3440876"/>
        <a:ext cx="2367369" cy="1420421"/>
      </dsp:txXfrm>
    </dsp:sp>
    <dsp:sp modelId="{6750F863-8C6A-495A-9AA8-BF4C00DECD65}">
      <dsp:nvSpPr>
        <dsp:cNvPr id="0" name=""/>
        <dsp:cNvSpPr/>
      </dsp:nvSpPr>
      <dsp:spPr>
        <a:xfrm>
          <a:off x="5208212" y="3440876"/>
          <a:ext cx="2367369" cy="14204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Guarda comprobantes de pago.</a:t>
          </a:r>
        </a:p>
      </dsp:txBody>
      <dsp:txXfrm>
        <a:off x="5208212" y="3440876"/>
        <a:ext cx="2367369" cy="1420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3EA91-8ED8-4B8F-8CB9-CF7BD98BBE0D}">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203130-C7C9-4CA9-B06F-08498AF23353}">
      <dsp:nvSpPr>
        <dsp:cNvPr id="0" name=""/>
        <dsp:cNvSpPr/>
      </dsp:nvSpPr>
      <dsp:spPr>
        <a:xfrm>
          <a:off x="380119" y="246332"/>
          <a:ext cx="7675541" cy="49244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rPr>
            <a:t>Evita usar redes públicas de wifi</a:t>
          </a:r>
          <a:endParaRPr lang="en-US" sz="1800" kern="1200" dirty="0">
            <a:solidFill>
              <a:schemeClr val="bg1"/>
            </a:solidFill>
            <a:effectLst>
              <a:outerShdw blurRad="38100" dist="38100" dir="2700000" algn="tl">
                <a:srgbClr val="000000">
                  <a:alpha val="43137"/>
                </a:srgbClr>
              </a:outerShdw>
            </a:effectLst>
          </a:endParaRPr>
        </a:p>
      </dsp:txBody>
      <dsp:txXfrm>
        <a:off x="380119" y="246332"/>
        <a:ext cx="7675541" cy="492448"/>
      </dsp:txXfrm>
    </dsp:sp>
    <dsp:sp modelId="{F7E1699F-1D52-4742-889C-8987F817C03E}">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DF63DE-0DE0-4D81-B775-4113FC061E2E}">
      <dsp:nvSpPr>
        <dsp:cNvPr id="0" name=""/>
        <dsp:cNvSpPr/>
      </dsp:nvSpPr>
      <dsp:spPr>
        <a:xfrm>
          <a:off x="826075" y="985438"/>
          <a:ext cx="7229585" cy="492448"/>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a:solidFill>
                <a:schemeClr val="bg1"/>
              </a:solidFill>
              <a:effectLst>
                <a:outerShdw blurRad="38100" dist="38100" dir="2700000" algn="tl">
                  <a:srgbClr val="000000">
                    <a:alpha val="43137"/>
                  </a:srgbClr>
                </a:outerShdw>
              </a:effectLst>
              <a:latin typeface="Arial" panose="020B0604020202020204" pitchFamily="34" charset="0"/>
            </a:rPr>
            <a:t>Revisa en la web del Buen Fin los comercios afiliados </a:t>
          </a:r>
          <a:endPar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ndParaRPr>
        </a:p>
      </dsp:txBody>
      <dsp:txXfrm>
        <a:off x="826075" y="985438"/>
        <a:ext cx="7229585" cy="492448"/>
      </dsp:txXfrm>
    </dsp:sp>
    <dsp:sp modelId="{318536BE-73F3-4536-A295-1C60BCEC4203}">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6CDCB-7C2D-49B7-96BC-B52DC5ED3633}">
      <dsp:nvSpPr>
        <dsp:cNvPr id="0" name=""/>
        <dsp:cNvSpPr/>
      </dsp:nvSpPr>
      <dsp:spPr>
        <a:xfrm>
          <a:off x="1070457" y="1724003"/>
          <a:ext cx="6985203" cy="492448"/>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rPr>
            <a:t>Compra en sitios oficiales</a:t>
          </a:r>
        </a:p>
      </dsp:txBody>
      <dsp:txXfrm>
        <a:off x="1070457" y="1724003"/>
        <a:ext cx="6985203" cy="492448"/>
      </dsp:txXfrm>
    </dsp:sp>
    <dsp:sp modelId="{421247BC-1FF7-4BBC-B476-5C45B70770DB}">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559C6-9F0D-4DDA-BCDF-22D4910B75CC}">
      <dsp:nvSpPr>
        <dsp:cNvPr id="0" name=""/>
        <dsp:cNvSpPr/>
      </dsp:nvSpPr>
      <dsp:spPr>
        <a:xfrm>
          <a:off x="1148486" y="2463109"/>
          <a:ext cx="6907174" cy="492448"/>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rPr>
            <a:t>No accedas a enlaces sospechosos</a:t>
          </a:r>
        </a:p>
      </dsp:txBody>
      <dsp:txXfrm>
        <a:off x="1148486" y="2463109"/>
        <a:ext cx="6907174" cy="492448"/>
      </dsp:txXfrm>
    </dsp:sp>
    <dsp:sp modelId="{0442B23D-4899-4D8F-BF30-56B2158F0981}">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BF145-D8E7-4917-8CE5-E2198BBFCEB5}">
      <dsp:nvSpPr>
        <dsp:cNvPr id="0" name=""/>
        <dsp:cNvSpPr/>
      </dsp:nvSpPr>
      <dsp:spPr>
        <a:xfrm>
          <a:off x="1070457" y="3202215"/>
          <a:ext cx="6985203" cy="492448"/>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rPr>
            <a:t>Verifica que sean páginas seguras</a:t>
          </a:r>
        </a:p>
      </dsp:txBody>
      <dsp:txXfrm>
        <a:off x="1070457" y="3202215"/>
        <a:ext cx="6985203" cy="492448"/>
      </dsp:txXfrm>
    </dsp:sp>
    <dsp:sp modelId="{4A0D9C88-BD36-4011-9117-E21145BFD28D}">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BBE06-EC85-4F2F-810B-2084191AA1F8}">
      <dsp:nvSpPr>
        <dsp:cNvPr id="0" name=""/>
        <dsp:cNvSpPr/>
      </dsp:nvSpPr>
      <dsp:spPr>
        <a:xfrm>
          <a:off x="826075" y="3940779"/>
          <a:ext cx="7229585" cy="492448"/>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a:solidFill>
                <a:schemeClr val="bg1"/>
              </a:solidFill>
              <a:effectLst>
                <a:outerShdw blurRad="38100" dist="38100" dir="2700000" algn="tl">
                  <a:srgbClr val="000000">
                    <a:alpha val="43137"/>
                  </a:srgbClr>
                </a:outerShdw>
              </a:effectLst>
              <a:latin typeface="Arial" panose="020B0604020202020204" pitchFamily="34" charset="0"/>
            </a:rPr>
            <a:t>Utiliza sistemas de protección de pago</a:t>
          </a:r>
          <a:endPar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ndParaRPr>
        </a:p>
      </dsp:txBody>
      <dsp:txXfrm>
        <a:off x="826075" y="3940779"/>
        <a:ext cx="7229585" cy="492448"/>
      </dsp:txXfrm>
    </dsp:sp>
    <dsp:sp modelId="{0EFA8BD7-BC91-4592-8703-1A0FC3854CF1}">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2FDC5-C437-4E18-B3CC-0AB42C2B86AF}">
      <dsp:nvSpPr>
        <dsp:cNvPr id="0" name=""/>
        <dsp:cNvSpPr/>
      </dsp:nvSpPr>
      <dsp:spPr>
        <a:xfrm>
          <a:off x="380119" y="4679885"/>
          <a:ext cx="7675541" cy="492448"/>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lvl="0" algn="l" defTabSz="800100">
            <a:lnSpc>
              <a:spcPct val="90000"/>
            </a:lnSpc>
            <a:spcBef>
              <a:spcPct val="0"/>
            </a:spcBef>
            <a:spcAft>
              <a:spcPct val="35000"/>
            </a:spcAft>
          </a:pPr>
          <a:r>
            <a:rPr lang="es-ES" sz="1800" b="0" i="0" u="none" strike="noStrike" kern="1200">
              <a:solidFill>
                <a:schemeClr val="bg1"/>
              </a:solidFill>
              <a:effectLst>
                <a:outerShdw blurRad="38100" dist="38100" dir="2700000" algn="tl">
                  <a:srgbClr val="000000">
                    <a:alpha val="43137"/>
                  </a:srgbClr>
                </a:outerShdw>
              </a:effectLst>
              <a:latin typeface="Arial" panose="020B0604020202020204" pitchFamily="34" charset="0"/>
            </a:rPr>
            <a:t>Usa la tarjeta de crédito digital desde aplicaciones bancarias oficiales</a:t>
          </a:r>
          <a:endParaRPr lang="es-ES" sz="1800" b="0"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ndParaRPr>
        </a:p>
      </dsp:txBody>
      <dsp:txXfrm>
        <a:off x="380119" y="4679885"/>
        <a:ext cx="7675541" cy="492448"/>
      </dsp:txXfrm>
    </dsp:sp>
    <dsp:sp modelId="{142AD390-F3F5-48E8-A514-E723BF6C54E2}">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DD619-8268-42A1-980E-BCFEEE1E2D56}"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E5F8-0C5B-4878-AB2E-C5D83B281204}" type="slidenum">
              <a:rPr lang="en-US" smtClean="0"/>
              <a:t>‹Nº›</a:t>
            </a:fld>
            <a:endParaRPr lang="en-US"/>
          </a:p>
        </p:txBody>
      </p:sp>
    </p:spTree>
    <p:extLst>
      <p:ext uri="{BB962C8B-B14F-4D97-AF65-F5344CB8AC3E}">
        <p14:creationId xmlns:p14="http://schemas.microsoft.com/office/powerpoint/2010/main" val="98369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5656E-5226-3AAC-FF58-C3226F4EDE3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676E514-1078-5FE2-1DEC-46D8A8FA2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B79DBB4-8D10-2CB9-22B4-A532DD935D92}"/>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6E5EAAB4-9518-1FB3-1A87-A0F11440B8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5D3669C-B80B-F002-83C9-DDA16152943B}"/>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153058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1A70A-0225-1597-B749-ABBE63053D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A9BA8E1-62FF-F4F6-BC72-2557674F379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69C2A06-C52D-E8D9-E3F8-5293FA8B2BC5}"/>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3A7F3A9A-088A-B6A1-8A64-B12BE14B09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B267488-313E-F820-9431-98ABAA1620D7}"/>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110083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CCD76B-DCC2-1E68-54E7-E4DD5F2BA5D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ABA70F-1B1C-232C-9DE1-84C34F1649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CDEC5AA-D550-84E3-8109-A073662B8912}"/>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788A8791-0FCC-AD28-9411-5824AC32F6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0437726-0DAB-BD59-F89E-F480091C490F}"/>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69597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EAE51-6E83-6304-7A99-964E544D2A8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94955A0-E69C-2627-0A91-BEDF29D4141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192933A-E29A-36FD-108E-03EA2C3E88A8}"/>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76D8912E-9328-1BD3-B934-629EB117AD7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C9D18E-A893-4EA7-F1E3-71535533935C}"/>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288714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2FE37-A5D8-6E81-7AC4-3AFBC652782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9D4133E-AC75-A73F-FC4F-4B939E741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CFEC3E-E9A9-E9FB-02BE-9A3F3AA1FDE3}"/>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909E5399-3626-58BE-4A12-51CD0EF70A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2BD90A-AEA0-214C-3DA3-86BC79F026A3}"/>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99851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F49D5-2BF5-2036-F9CA-3E0A06DDA0E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5808DB0-885C-3F8A-A553-EA5E4790DC1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3772DD40-4C27-EE83-B749-9B1BCDB529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5BD0DE8-9812-454C-A790-2DAC19BB1F3F}"/>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6" name="Marcador de pie de página 5">
            <a:extLst>
              <a:ext uri="{FF2B5EF4-FFF2-40B4-BE49-F238E27FC236}">
                <a16:creationId xmlns:a16="http://schemas.microsoft.com/office/drawing/2014/main" id="{5E9D35D6-EF99-3037-F23D-11FD5D61C2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C1B436E-4F23-15A2-5EB7-4C4B20DDC252}"/>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31600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C074C-A693-A558-F0B5-0F2B2781C43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C71DB6F-C818-8EDE-AF06-FD9490088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52D314-AEFD-9E5D-E52C-A299A1C3BF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DBFD9B1-5BF2-D669-11D6-7BFC66F33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F02F990-C303-BDBF-5C2A-849DFC26CF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7CB07EE-7496-E732-7C3A-6F3E5CA268AE}"/>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8" name="Marcador de pie de página 7">
            <a:extLst>
              <a:ext uri="{FF2B5EF4-FFF2-40B4-BE49-F238E27FC236}">
                <a16:creationId xmlns:a16="http://schemas.microsoft.com/office/drawing/2014/main" id="{6637A623-D427-EF2C-F2F1-9D160D74A1B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7D336E7-39F3-9D9C-2B6A-A1E79A873994}"/>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86446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18A2C-E65B-BC47-2A18-A421C6BB639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4F4A1D6-C0E3-B46A-8FE1-7CAB9EED95DD}"/>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4" name="Marcador de pie de página 3">
            <a:extLst>
              <a:ext uri="{FF2B5EF4-FFF2-40B4-BE49-F238E27FC236}">
                <a16:creationId xmlns:a16="http://schemas.microsoft.com/office/drawing/2014/main" id="{A9985901-F4F0-D442-6450-E6972003C32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E82372F-6D6B-57F9-FD33-85F3D7A93FB6}"/>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293233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C0A8FC-E6D4-B637-7E89-1E270732F6D2}"/>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3" name="Marcador de pie de página 2">
            <a:extLst>
              <a:ext uri="{FF2B5EF4-FFF2-40B4-BE49-F238E27FC236}">
                <a16:creationId xmlns:a16="http://schemas.microsoft.com/office/drawing/2014/main" id="{754A7F43-48A2-4194-0014-7BDAEC951F1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43C9220-E3C9-D860-8D48-EC2D79D34015}"/>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67017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4440E-355C-B9BE-3598-20E21358D4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128D3C-A7AF-5C5C-30EB-FBDAD5462F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3054457-0E7C-75FF-1EBE-E0611592B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15B11-C7BC-8987-FC47-B49137AAA4B1}"/>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6" name="Marcador de pie de página 5">
            <a:extLst>
              <a:ext uri="{FF2B5EF4-FFF2-40B4-BE49-F238E27FC236}">
                <a16:creationId xmlns:a16="http://schemas.microsoft.com/office/drawing/2014/main" id="{7028EA59-6CC5-4F81-538A-79B2A230061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9A76DDC-7D13-C9BD-D37F-063662FCD575}"/>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247523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842C7-EB6F-29AF-0050-A9C92E09522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ED77384-C2ED-72F0-CCF6-11EF06B22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0B85A18-8A51-01E2-B627-F30F4D396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0EF5B1-BBDC-0EB4-306A-E36281CACC13}"/>
              </a:ext>
            </a:extLst>
          </p:cNvPr>
          <p:cNvSpPr>
            <a:spLocks noGrp="1"/>
          </p:cNvSpPr>
          <p:nvPr>
            <p:ph type="dt" sz="half" idx="10"/>
          </p:nvPr>
        </p:nvSpPr>
        <p:spPr/>
        <p:txBody>
          <a:bodyPr/>
          <a:lstStyle/>
          <a:p>
            <a:fld id="{9D5DE401-2489-44C0-A1E6-8138E1AABB40}" type="datetimeFigureOut">
              <a:rPr lang="es-MX" smtClean="0"/>
              <a:t>13/11/2024</a:t>
            </a:fld>
            <a:endParaRPr lang="es-MX"/>
          </a:p>
        </p:txBody>
      </p:sp>
      <p:sp>
        <p:nvSpPr>
          <p:cNvPr id="6" name="Marcador de pie de página 5">
            <a:extLst>
              <a:ext uri="{FF2B5EF4-FFF2-40B4-BE49-F238E27FC236}">
                <a16:creationId xmlns:a16="http://schemas.microsoft.com/office/drawing/2014/main" id="{FD50A019-A728-1F84-5134-8BB259BC1AB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9D3AE77-1929-0D87-FE69-5CBADB6B3EB1}"/>
              </a:ext>
            </a:extLst>
          </p:cNvPr>
          <p:cNvSpPr>
            <a:spLocks noGrp="1"/>
          </p:cNvSpPr>
          <p:nvPr>
            <p:ph type="sldNum" sz="quarter" idx="12"/>
          </p:nvPr>
        </p:nvSpPr>
        <p:spPr/>
        <p:txBody>
          <a:bodyPr/>
          <a:lstStyle/>
          <a:p>
            <a:fld id="{232C2855-136F-483C-8313-5924F1AC8A2D}" type="slidenum">
              <a:rPr lang="es-MX" smtClean="0"/>
              <a:t>‹Nº›</a:t>
            </a:fld>
            <a:endParaRPr lang="es-MX"/>
          </a:p>
        </p:txBody>
      </p:sp>
    </p:spTree>
    <p:extLst>
      <p:ext uri="{BB962C8B-B14F-4D97-AF65-F5344CB8AC3E}">
        <p14:creationId xmlns:p14="http://schemas.microsoft.com/office/powerpoint/2010/main" val="20212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2B6BE1-8AE7-B453-0A4C-76B1DCBBB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842F6A3-99C6-99FB-3B4A-9CB615823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BE0EEA-3CBD-0013-A043-6F7C7EB78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DE401-2489-44C0-A1E6-8138E1AABB40}" type="datetimeFigureOut">
              <a:rPr lang="es-MX" smtClean="0"/>
              <a:t>13/11/2024</a:t>
            </a:fld>
            <a:endParaRPr lang="es-MX"/>
          </a:p>
        </p:txBody>
      </p:sp>
      <p:sp>
        <p:nvSpPr>
          <p:cNvPr id="5" name="Marcador de pie de página 4">
            <a:extLst>
              <a:ext uri="{FF2B5EF4-FFF2-40B4-BE49-F238E27FC236}">
                <a16:creationId xmlns:a16="http://schemas.microsoft.com/office/drawing/2014/main" id="{30131490-7D17-24CD-D0A1-67FD325BA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4FC0EB2-3D24-D2BC-B2FE-6CFADAEDC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C2855-136F-483C-8313-5924F1AC8A2D}" type="slidenum">
              <a:rPr lang="es-MX" smtClean="0"/>
              <a:t>‹Nº›</a:t>
            </a:fld>
            <a:endParaRPr lang="es-MX"/>
          </a:p>
        </p:txBody>
      </p:sp>
    </p:spTree>
    <p:extLst>
      <p:ext uri="{BB962C8B-B14F-4D97-AF65-F5344CB8AC3E}">
        <p14:creationId xmlns:p14="http://schemas.microsoft.com/office/powerpoint/2010/main" val="2997344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www.elbuenfin.org/" TargetMode="External"/><Relationship Id="rId5" Type="http://schemas.openxmlformats.org/officeDocument/2006/relationships/hyperlink" Target="http://www.gob.mx/sorteoelbuenfin"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mailto:denuncias@sat.gob.mx"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B2B4-1053-C79E-EFEC-8B2E6B1394D6}"/>
            </a:ext>
          </a:extLst>
        </p:cNvPr>
        <p:cNvGrpSpPr/>
        <p:nvPr/>
      </p:nvGrpSpPr>
      <p:grpSpPr>
        <a:xfrm>
          <a:off x="0" y="0"/>
          <a:ext cx="0" cy="0"/>
          <a:chOff x="0" y="0"/>
          <a:chExt cx="0" cy="0"/>
        </a:xfrm>
      </p:grpSpPr>
      <p:pic>
        <p:nvPicPr>
          <p:cNvPr id="23" name="Imagen 22" descr="Forma, Patrón de fondo&#10;&#10;Descripción generada automáticamente">
            <a:extLst>
              <a:ext uri="{FF2B5EF4-FFF2-40B4-BE49-F238E27FC236}">
                <a16:creationId xmlns:a16="http://schemas.microsoft.com/office/drawing/2014/main" id="{95E5BF1E-6384-E4C8-BAF1-07D7A4FD5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1D7940FA-884E-373C-C044-D117BDE1B5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9747" y="121811"/>
            <a:ext cx="2523179" cy="1053661"/>
          </a:xfrm>
          <a:prstGeom prst="rect">
            <a:avLst/>
          </a:prstGeom>
        </p:spPr>
      </p:pic>
      <p:pic>
        <p:nvPicPr>
          <p:cNvPr id="10" name="Google Shape;97;p1">
            <a:extLst>
              <a:ext uri="{FF2B5EF4-FFF2-40B4-BE49-F238E27FC236}">
                <a16:creationId xmlns:a16="http://schemas.microsoft.com/office/drawing/2014/main" id="{4FBB4BC8-D3BB-636A-7874-B2C0EEF00870}"/>
              </a:ext>
            </a:extLst>
          </p:cNvPr>
          <p:cNvPicPr preferRelativeResize="0"/>
          <p:nvPr/>
        </p:nvPicPr>
        <p:blipFill rotWithShape="1">
          <a:blip r:embed="rId4">
            <a:alphaModFix/>
          </a:blip>
          <a:srcRect/>
          <a:stretch/>
        </p:blipFill>
        <p:spPr>
          <a:xfrm>
            <a:off x="249826" y="328845"/>
            <a:ext cx="2604058" cy="639593"/>
          </a:xfrm>
          <a:prstGeom prst="rect">
            <a:avLst/>
          </a:prstGeom>
          <a:noFill/>
          <a:ln>
            <a:noFill/>
          </a:ln>
        </p:spPr>
      </p:pic>
      <p:pic>
        <p:nvPicPr>
          <p:cNvPr id="11" name="Google Shape;98;p1" descr="Logotipo&#10;&#10;Descripción generada automáticamente">
            <a:extLst>
              <a:ext uri="{FF2B5EF4-FFF2-40B4-BE49-F238E27FC236}">
                <a16:creationId xmlns:a16="http://schemas.microsoft.com/office/drawing/2014/main" id="{E0A4AE21-66CB-E899-5E89-2C1245CF188F}"/>
              </a:ext>
            </a:extLst>
          </p:cNvPr>
          <p:cNvPicPr preferRelativeResize="0"/>
          <p:nvPr/>
        </p:nvPicPr>
        <p:blipFill rotWithShape="1">
          <a:blip r:embed="rId5">
            <a:alphaModFix/>
          </a:blip>
          <a:srcRect/>
          <a:stretch/>
        </p:blipFill>
        <p:spPr>
          <a:xfrm>
            <a:off x="4852899" y="255871"/>
            <a:ext cx="1082657" cy="785541"/>
          </a:xfrm>
          <a:prstGeom prst="rect">
            <a:avLst/>
          </a:prstGeom>
          <a:noFill/>
          <a:ln>
            <a:noFill/>
          </a:ln>
        </p:spPr>
      </p:pic>
      <p:pic>
        <p:nvPicPr>
          <p:cNvPr id="12" name="Google Shape;100;p1">
            <a:extLst>
              <a:ext uri="{FF2B5EF4-FFF2-40B4-BE49-F238E27FC236}">
                <a16:creationId xmlns:a16="http://schemas.microsoft.com/office/drawing/2014/main" id="{6C5D3C9D-0719-68AF-942E-5CF5436D64B2}"/>
              </a:ext>
            </a:extLst>
          </p:cNvPr>
          <p:cNvPicPr preferRelativeResize="0"/>
          <p:nvPr/>
        </p:nvPicPr>
        <p:blipFill rotWithShape="1">
          <a:blip r:embed="rId6">
            <a:alphaModFix/>
          </a:blip>
          <a:srcRect/>
          <a:stretch/>
        </p:blipFill>
        <p:spPr>
          <a:xfrm>
            <a:off x="2906304" y="-108890"/>
            <a:ext cx="1872404" cy="1664359"/>
          </a:xfrm>
          <a:prstGeom prst="rect">
            <a:avLst/>
          </a:prstGeom>
          <a:noFill/>
          <a:ln>
            <a:noFill/>
          </a:ln>
        </p:spPr>
      </p:pic>
      <p:sp>
        <p:nvSpPr>
          <p:cNvPr id="17" name="CuadroTexto 16">
            <a:extLst>
              <a:ext uri="{FF2B5EF4-FFF2-40B4-BE49-F238E27FC236}">
                <a16:creationId xmlns:a16="http://schemas.microsoft.com/office/drawing/2014/main" id="{4F6F18D7-036F-22D8-E860-AFA62BA7645D}"/>
              </a:ext>
            </a:extLst>
          </p:cNvPr>
          <p:cNvSpPr txBox="1"/>
          <p:nvPr/>
        </p:nvSpPr>
        <p:spPr>
          <a:xfrm>
            <a:off x="450691" y="2960239"/>
            <a:ext cx="5486525" cy="830997"/>
          </a:xfrm>
          <a:prstGeom prst="rect">
            <a:avLst/>
          </a:prstGeom>
          <a:noFill/>
        </p:spPr>
        <p:txBody>
          <a:bodyPr wrap="square" rtlCol="0">
            <a:spAutoFit/>
          </a:bodyPr>
          <a:lstStyle/>
          <a:p>
            <a:pPr algn="ctr"/>
            <a:r>
              <a:rPr lang="es" sz="2400" b="1" dirty="0">
                <a:solidFill>
                  <a:schemeClr val="bg1"/>
                </a:solidFill>
                <a:latin typeface="Arial"/>
                <a:ea typeface="Arial"/>
                <a:cs typeface="Arial"/>
                <a:sym typeface="Arial"/>
              </a:rPr>
              <a:t>Recomendaciones: </a:t>
            </a:r>
          </a:p>
          <a:p>
            <a:pPr algn="ctr"/>
            <a:r>
              <a:rPr lang="es" sz="2400" b="1" dirty="0">
                <a:solidFill>
                  <a:schemeClr val="bg1"/>
                </a:solidFill>
                <a:latin typeface="Arial"/>
                <a:ea typeface="Calibri" panose="020F0502020204030204" pitchFamily="34" charset="0"/>
                <a:cs typeface="Arial"/>
                <a:sym typeface="Arial"/>
              </a:rPr>
              <a:t>Buen Fin 2024</a:t>
            </a:r>
            <a:endParaRPr lang="es-MX"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Conector recto 18">
            <a:extLst>
              <a:ext uri="{FF2B5EF4-FFF2-40B4-BE49-F238E27FC236}">
                <a16:creationId xmlns:a16="http://schemas.microsoft.com/office/drawing/2014/main" id="{A6449879-B833-86C6-5EEC-05A7823FABB8}"/>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32F5DD33-42B3-608A-04BF-903F1CB43CB8}"/>
              </a:ext>
            </a:extLst>
          </p:cNvPr>
          <p:cNvSpPr txBox="1"/>
          <p:nvPr/>
        </p:nvSpPr>
        <p:spPr>
          <a:xfrm>
            <a:off x="6413569" y="3244333"/>
            <a:ext cx="3117520" cy="646331"/>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 </a:t>
            </a:r>
          </a:p>
          <a:p>
            <a:r>
              <a:rPr lang="es-MX" dirty="0">
                <a:solidFill>
                  <a:schemeClr val="bg1"/>
                </a:solidFill>
                <a:latin typeface="Cerebri Sans" panose="00000500000000000000" pitchFamily="2" charset="0"/>
              </a:rPr>
              <a:t>Dra. Diana Lizette Becerra Peña</a:t>
            </a:r>
          </a:p>
        </p:txBody>
      </p:sp>
      <p:sp>
        <p:nvSpPr>
          <p:cNvPr id="21" name="CuadroTexto 20">
            <a:extLst>
              <a:ext uri="{FF2B5EF4-FFF2-40B4-BE49-F238E27FC236}">
                <a16:creationId xmlns:a16="http://schemas.microsoft.com/office/drawing/2014/main" id="{1CDC8FDE-C8CA-D219-2A45-6B50FF51CE1E}"/>
              </a:ext>
            </a:extLst>
          </p:cNvPr>
          <p:cNvSpPr txBox="1"/>
          <p:nvPr/>
        </p:nvSpPr>
        <p:spPr>
          <a:xfrm>
            <a:off x="8790955" y="6256303"/>
            <a:ext cx="2586734" cy="369332"/>
          </a:xfrm>
          <a:prstGeom prst="rect">
            <a:avLst/>
          </a:prstGeom>
          <a:noFill/>
        </p:spPr>
        <p:txBody>
          <a:bodyPr wrap="none" rtlCol="0">
            <a:spAutoFit/>
          </a:bodyPr>
          <a:lstStyle/>
          <a:p>
            <a:r>
              <a:rPr lang="es-MX" dirty="0">
                <a:latin typeface="Cerebri Sans" panose="00000500000000000000" pitchFamily="2" charset="0"/>
              </a:rPr>
              <a:t>13 de noviembre de 2024</a:t>
            </a:r>
          </a:p>
        </p:txBody>
      </p:sp>
    </p:spTree>
    <p:extLst>
      <p:ext uri="{BB962C8B-B14F-4D97-AF65-F5344CB8AC3E}">
        <p14:creationId xmlns:p14="http://schemas.microsoft.com/office/powerpoint/2010/main" val="421826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descr="Imagen en blanco y negro&#10;&#10;Descripción generada automáticamente con confianza media"/>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1" name="Google Shape;131;p5" descr="Logotipo&#10;&#10;Descripción generada automáticamente"/>
          <p:cNvPicPr preferRelativeResize="0"/>
          <p:nvPr/>
        </p:nvPicPr>
        <p:blipFill rotWithShape="1">
          <a:blip r:embed="rId4">
            <a:alphaModFix/>
          </a:blip>
          <a:srcRect/>
          <a:stretch/>
        </p:blipFill>
        <p:spPr>
          <a:xfrm>
            <a:off x="9234157" y="234857"/>
            <a:ext cx="2680028" cy="1119160"/>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305812" y="425736"/>
            <a:ext cx="2703812" cy="737403"/>
          </a:xfrm>
          <a:prstGeom prst="rect">
            <a:avLst/>
          </a:prstGeom>
          <a:noFill/>
          <a:ln>
            <a:noFill/>
          </a:ln>
        </p:spPr>
      </p:pic>
      <p:pic>
        <p:nvPicPr>
          <p:cNvPr id="133" name="Google Shape;133;p5"/>
          <p:cNvPicPr preferRelativeResize="0"/>
          <p:nvPr/>
        </p:nvPicPr>
        <p:blipFill rotWithShape="1">
          <a:blip r:embed="rId6">
            <a:alphaModFix/>
          </a:blip>
          <a:srcRect/>
          <a:stretch/>
        </p:blipFill>
        <p:spPr>
          <a:xfrm>
            <a:off x="3191650" y="444701"/>
            <a:ext cx="2847852" cy="699472"/>
          </a:xfrm>
          <a:prstGeom prst="rect">
            <a:avLst/>
          </a:prstGeom>
          <a:noFill/>
          <a:ln>
            <a:noFill/>
          </a:ln>
        </p:spPr>
      </p:pic>
      <p:pic>
        <p:nvPicPr>
          <p:cNvPr id="134" name="Google Shape;134;p5"/>
          <p:cNvPicPr preferRelativeResize="0"/>
          <p:nvPr/>
        </p:nvPicPr>
        <p:blipFill rotWithShape="1">
          <a:blip r:embed="rId7">
            <a:alphaModFix/>
          </a:blip>
          <a:srcRect/>
          <a:stretch/>
        </p:blipFill>
        <p:spPr>
          <a:xfrm>
            <a:off x="6204279" y="56647"/>
            <a:ext cx="1660028" cy="1475581"/>
          </a:xfrm>
          <a:prstGeom prst="rect">
            <a:avLst/>
          </a:prstGeom>
          <a:noFill/>
          <a:ln>
            <a:noFill/>
          </a:ln>
        </p:spPr>
      </p:pic>
      <p:pic>
        <p:nvPicPr>
          <p:cNvPr id="135" name="Google Shape;135;p5" descr="Logotipo&#10;&#10;Descripción generada automáticamente"/>
          <p:cNvPicPr preferRelativeResize="0"/>
          <p:nvPr/>
        </p:nvPicPr>
        <p:blipFill rotWithShape="1">
          <a:blip r:embed="rId8">
            <a:alphaModFix/>
          </a:blip>
          <a:srcRect/>
          <a:stretch/>
        </p:blipFill>
        <p:spPr>
          <a:xfrm>
            <a:off x="8007903" y="401667"/>
            <a:ext cx="1082657" cy="785541"/>
          </a:xfrm>
          <a:prstGeom prst="rect">
            <a:avLst/>
          </a:prstGeom>
          <a:noFill/>
          <a:ln>
            <a:noFill/>
          </a:ln>
        </p:spPr>
      </p:pic>
      <p:pic>
        <p:nvPicPr>
          <p:cNvPr id="16" name="Imagen 15">
            <a:extLst>
              <a:ext uri="{FF2B5EF4-FFF2-40B4-BE49-F238E27FC236}">
                <a16:creationId xmlns:a16="http://schemas.microsoft.com/office/drawing/2014/main" id="{38367DCF-24CC-585B-EBD2-A9751ACC9632}"/>
              </a:ext>
            </a:extLst>
          </p:cNvPr>
          <p:cNvPicPr>
            <a:picLocks noChangeAspect="1"/>
          </p:cNvPicPr>
          <p:nvPr/>
        </p:nvPicPr>
        <p:blipFill>
          <a:blip r:embed="rId9"/>
          <a:stretch>
            <a:fillRect/>
          </a:stretch>
        </p:blipFill>
        <p:spPr>
          <a:xfrm>
            <a:off x="4275564" y="3456034"/>
            <a:ext cx="8547333" cy="2255716"/>
          </a:xfrm>
          <a:prstGeom prst="rect">
            <a:avLst/>
          </a:prstGeom>
        </p:spPr>
      </p:pic>
      <p:pic>
        <p:nvPicPr>
          <p:cNvPr id="17" name="Imagen 16">
            <a:extLst>
              <a:ext uri="{FF2B5EF4-FFF2-40B4-BE49-F238E27FC236}">
                <a16:creationId xmlns:a16="http://schemas.microsoft.com/office/drawing/2014/main" id="{12721E48-38B4-AFAC-8E89-FE3A1E15A0A2}"/>
              </a:ext>
            </a:extLst>
          </p:cNvPr>
          <p:cNvPicPr>
            <a:picLocks noChangeAspect="1"/>
          </p:cNvPicPr>
          <p:nvPr/>
        </p:nvPicPr>
        <p:blipFill>
          <a:blip r:embed="rId10"/>
          <a:stretch>
            <a:fillRect/>
          </a:stretch>
        </p:blipFill>
        <p:spPr>
          <a:xfrm>
            <a:off x="2723161" y="2420274"/>
            <a:ext cx="6962235" cy="11766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13C0-C12F-7C34-60C1-0CA55838E68E}"/>
            </a:ext>
          </a:extLst>
        </p:cNvPr>
        <p:cNvGrpSpPr/>
        <p:nvPr/>
      </p:nvGrpSpPr>
      <p:grpSpPr>
        <a:xfrm>
          <a:off x="0" y="0"/>
          <a:ext cx="0" cy="0"/>
          <a:chOff x="0" y="0"/>
          <a:chExt cx="0" cy="0"/>
        </a:xfrm>
      </p:grpSpPr>
      <p:pic>
        <p:nvPicPr>
          <p:cNvPr id="23" name="Imagen 22" descr="Forma, Patrón de fondo&#10;&#10;Descripción generada automáticamente">
            <a:extLst>
              <a:ext uri="{FF2B5EF4-FFF2-40B4-BE49-F238E27FC236}">
                <a16:creationId xmlns:a16="http://schemas.microsoft.com/office/drawing/2014/main" id="{2FABFE83-639A-3828-D7FC-59777096E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362E324B-4858-8EDA-3CEC-B3094EF727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9747" y="121811"/>
            <a:ext cx="2523179" cy="1053661"/>
          </a:xfrm>
          <a:prstGeom prst="rect">
            <a:avLst/>
          </a:prstGeom>
        </p:spPr>
      </p:pic>
      <p:pic>
        <p:nvPicPr>
          <p:cNvPr id="10" name="Google Shape;97;p1">
            <a:extLst>
              <a:ext uri="{FF2B5EF4-FFF2-40B4-BE49-F238E27FC236}">
                <a16:creationId xmlns:a16="http://schemas.microsoft.com/office/drawing/2014/main" id="{6B3F99DA-29E5-09AE-35A8-05AD153A9F25}"/>
              </a:ext>
            </a:extLst>
          </p:cNvPr>
          <p:cNvPicPr preferRelativeResize="0"/>
          <p:nvPr/>
        </p:nvPicPr>
        <p:blipFill rotWithShape="1">
          <a:blip r:embed="rId4">
            <a:alphaModFix/>
          </a:blip>
          <a:srcRect/>
          <a:stretch/>
        </p:blipFill>
        <p:spPr>
          <a:xfrm>
            <a:off x="249826" y="328845"/>
            <a:ext cx="2604058" cy="639593"/>
          </a:xfrm>
          <a:prstGeom prst="rect">
            <a:avLst/>
          </a:prstGeom>
          <a:noFill/>
          <a:ln>
            <a:noFill/>
          </a:ln>
        </p:spPr>
      </p:pic>
      <p:pic>
        <p:nvPicPr>
          <p:cNvPr id="11" name="Google Shape;98;p1" descr="Logotipo&#10;&#10;Descripción generada automáticamente">
            <a:extLst>
              <a:ext uri="{FF2B5EF4-FFF2-40B4-BE49-F238E27FC236}">
                <a16:creationId xmlns:a16="http://schemas.microsoft.com/office/drawing/2014/main" id="{EC0AF481-3A43-6FD2-6625-862E547EBBBA}"/>
              </a:ext>
            </a:extLst>
          </p:cNvPr>
          <p:cNvPicPr preferRelativeResize="0"/>
          <p:nvPr/>
        </p:nvPicPr>
        <p:blipFill rotWithShape="1">
          <a:blip r:embed="rId5">
            <a:alphaModFix/>
          </a:blip>
          <a:srcRect/>
          <a:stretch/>
        </p:blipFill>
        <p:spPr>
          <a:xfrm>
            <a:off x="4852899" y="255871"/>
            <a:ext cx="1082657" cy="785541"/>
          </a:xfrm>
          <a:prstGeom prst="rect">
            <a:avLst/>
          </a:prstGeom>
          <a:noFill/>
          <a:ln>
            <a:noFill/>
          </a:ln>
        </p:spPr>
      </p:pic>
      <p:pic>
        <p:nvPicPr>
          <p:cNvPr id="12" name="Google Shape;100;p1">
            <a:extLst>
              <a:ext uri="{FF2B5EF4-FFF2-40B4-BE49-F238E27FC236}">
                <a16:creationId xmlns:a16="http://schemas.microsoft.com/office/drawing/2014/main" id="{8141C46D-62F1-018A-D256-B1BB1D2BA215}"/>
              </a:ext>
            </a:extLst>
          </p:cNvPr>
          <p:cNvPicPr preferRelativeResize="0"/>
          <p:nvPr/>
        </p:nvPicPr>
        <p:blipFill rotWithShape="1">
          <a:blip r:embed="rId6">
            <a:alphaModFix/>
          </a:blip>
          <a:srcRect/>
          <a:stretch/>
        </p:blipFill>
        <p:spPr>
          <a:xfrm>
            <a:off x="2906304" y="-108890"/>
            <a:ext cx="1872404" cy="1664359"/>
          </a:xfrm>
          <a:prstGeom prst="rect">
            <a:avLst/>
          </a:prstGeom>
          <a:noFill/>
          <a:ln>
            <a:noFill/>
          </a:ln>
        </p:spPr>
      </p:pic>
      <p:sp>
        <p:nvSpPr>
          <p:cNvPr id="17" name="CuadroTexto 16">
            <a:extLst>
              <a:ext uri="{FF2B5EF4-FFF2-40B4-BE49-F238E27FC236}">
                <a16:creationId xmlns:a16="http://schemas.microsoft.com/office/drawing/2014/main" id="{19E653E4-CE07-68CE-D0B3-BAEA9748353B}"/>
              </a:ext>
            </a:extLst>
          </p:cNvPr>
          <p:cNvSpPr txBox="1"/>
          <p:nvPr/>
        </p:nvSpPr>
        <p:spPr>
          <a:xfrm>
            <a:off x="450691" y="2960239"/>
            <a:ext cx="5486525" cy="830997"/>
          </a:xfrm>
          <a:prstGeom prst="rect">
            <a:avLst/>
          </a:prstGeom>
          <a:noFill/>
        </p:spPr>
        <p:txBody>
          <a:bodyPr wrap="square" rtlCol="0">
            <a:spAutoFit/>
          </a:bodyPr>
          <a:lstStyle/>
          <a:p>
            <a:pPr algn="ctr"/>
            <a:r>
              <a:rPr lang="es-ES" sz="2400" b="1" dirty="0">
                <a:solidFill>
                  <a:schemeClr val="bg1"/>
                </a:solidFill>
                <a:latin typeface="Arial"/>
                <a:ea typeface="Arial"/>
                <a:cs typeface="Arial"/>
                <a:sym typeface="Arial"/>
              </a:rPr>
              <a:t>Montos operados con tarjeta </a:t>
            </a:r>
          </a:p>
          <a:p>
            <a:pPr algn="ctr"/>
            <a:r>
              <a:rPr lang="es-ES" sz="2400" b="1" dirty="0">
                <a:solidFill>
                  <a:schemeClr val="bg1"/>
                </a:solidFill>
                <a:latin typeface="Arial"/>
                <a:ea typeface="Arial"/>
                <a:cs typeface="Arial"/>
                <a:sym typeface="Arial"/>
              </a:rPr>
              <a:t>en “el buen fin”</a:t>
            </a:r>
            <a:endParaRPr lang="es-MX"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Conector recto 18">
            <a:extLst>
              <a:ext uri="{FF2B5EF4-FFF2-40B4-BE49-F238E27FC236}">
                <a16:creationId xmlns:a16="http://schemas.microsoft.com/office/drawing/2014/main" id="{52C0B2B6-273B-230B-826F-E90A867FEDA8}"/>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5B0EE60D-84FB-9843-EB7F-3697CC01543A}"/>
              </a:ext>
            </a:extLst>
          </p:cNvPr>
          <p:cNvSpPr txBox="1"/>
          <p:nvPr/>
        </p:nvSpPr>
        <p:spPr>
          <a:xfrm>
            <a:off x="6413569" y="3244333"/>
            <a:ext cx="3537956" cy="646331"/>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 </a:t>
            </a:r>
          </a:p>
          <a:p>
            <a:r>
              <a:rPr lang="es-MX" dirty="0">
                <a:solidFill>
                  <a:schemeClr val="bg1"/>
                </a:solidFill>
                <a:latin typeface="Cerebri Sans" panose="00000500000000000000" pitchFamily="2" charset="0"/>
              </a:rPr>
              <a:t>Dr. Moisés Alejandro Alarcón Osuna</a:t>
            </a:r>
          </a:p>
        </p:txBody>
      </p:sp>
      <p:sp>
        <p:nvSpPr>
          <p:cNvPr id="21" name="CuadroTexto 20">
            <a:extLst>
              <a:ext uri="{FF2B5EF4-FFF2-40B4-BE49-F238E27FC236}">
                <a16:creationId xmlns:a16="http://schemas.microsoft.com/office/drawing/2014/main" id="{67C3633E-B646-3226-43F5-18E90397AC2F}"/>
              </a:ext>
            </a:extLst>
          </p:cNvPr>
          <p:cNvSpPr txBox="1"/>
          <p:nvPr/>
        </p:nvSpPr>
        <p:spPr>
          <a:xfrm>
            <a:off x="8735537" y="6394848"/>
            <a:ext cx="2586734" cy="369332"/>
          </a:xfrm>
          <a:prstGeom prst="rect">
            <a:avLst/>
          </a:prstGeom>
          <a:noFill/>
        </p:spPr>
        <p:txBody>
          <a:bodyPr wrap="none" rtlCol="0">
            <a:spAutoFit/>
          </a:bodyPr>
          <a:lstStyle/>
          <a:p>
            <a:r>
              <a:rPr lang="es-MX" dirty="0">
                <a:latin typeface="Cerebri Sans" panose="00000500000000000000" pitchFamily="2" charset="0"/>
              </a:rPr>
              <a:t>13 de noviembre de 2024</a:t>
            </a:r>
          </a:p>
        </p:txBody>
      </p:sp>
    </p:spTree>
    <p:extLst>
      <p:ext uri="{BB962C8B-B14F-4D97-AF65-F5344CB8AC3E}">
        <p14:creationId xmlns:p14="http://schemas.microsoft.com/office/powerpoint/2010/main" val="250960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AF2E-C8A1-1F7D-4C0C-5A84F80D9088}"/>
            </a:ext>
          </a:extLst>
        </p:cNvPr>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FF9E59F5-ADA3-8F4A-8E28-EBDEB20A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1ECB0E0D-D1C0-6C21-2B37-46FB8F482BEE}"/>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63E822BC-CD4A-1FDC-AF35-10C562163597}"/>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50283C63-099D-09D5-FBD7-4EF333CDC84A}"/>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17750AC5-DC9C-47DE-0D13-9A390873D1D0}"/>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9170038F-53E0-5826-5D09-7C22302803EC}"/>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AF421484-ADC1-638C-8ED2-2294545D4C01}"/>
              </a:ext>
            </a:extLst>
          </p:cNvPr>
          <p:cNvSpPr txBox="1"/>
          <p:nvPr/>
        </p:nvSpPr>
        <p:spPr>
          <a:xfrm>
            <a:off x="3337112" y="173236"/>
            <a:ext cx="4641399" cy="954107"/>
          </a:xfrm>
          <a:prstGeom prst="rect">
            <a:avLst/>
          </a:prstGeom>
          <a:noFill/>
        </p:spPr>
        <p:txBody>
          <a:bodyPr wrap="non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Ventas diarias con tarjetas en </a:t>
            </a:r>
            <a:b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“El Buen Fin” vs Oct-Nov</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Gráfico 3">
            <a:extLst>
              <a:ext uri="{FF2B5EF4-FFF2-40B4-BE49-F238E27FC236}">
                <a16:creationId xmlns:a16="http://schemas.microsoft.com/office/drawing/2014/main" id="{60C8580E-F14B-ABB9-4865-17850AA438CD}"/>
              </a:ext>
            </a:extLst>
          </p:cNvPr>
          <p:cNvGraphicFramePr>
            <a:graphicFrameLocks/>
          </p:cNvGraphicFramePr>
          <p:nvPr>
            <p:extLst>
              <p:ext uri="{D42A27DB-BD31-4B8C-83A1-F6EECF244321}">
                <p14:modId xmlns:p14="http://schemas.microsoft.com/office/powerpoint/2010/main" val="724718542"/>
              </p:ext>
            </p:extLst>
          </p:nvPr>
        </p:nvGraphicFramePr>
        <p:xfrm>
          <a:off x="838200" y="1794308"/>
          <a:ext cx="10515600" cy="43513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926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6413-0615-F0A6-4A8B-58E2B98AE6C5}"/>
            </a:ext>
          </a:extLst>
        </p:cNvPr>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9ED864B4-9FFE-74A2-4682-7190A3C59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26E73710-BFF8-D452-67F4-34B455848829}"/>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C28AC03B-D582-E3DC-723F-92801AE419D1}"/>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9AC3E048-5CC2-2678-AD73-67C7F1B05B24}"/>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F1F3BADC-D701-37D8-CE4D-0FA0E8377BF4}"/>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EFAEEED6-7C8B-6E06-D4DA-AC2CF6A9FE78}"/>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BEB9B01B-4CDC-9FC1-B1B6-3D0E06987C04}"/>
              </a:ext>
            </a:extLst>
          </p:cNvPr>
          <p:cNvSpPr txBox="1"/>
          <p:nvPr/>
        </p:nvSpPr>
        <p:spPr>
          <a:xfrm>
            <a:off x="3337112" y="173236"/>
            <a:ext cx="6146298" cy="954107"/>
          </a:xfrm>
          <a:prstGeom prst="rect">
            <a:avLst/>
          </a:prstGeom>
          <a:noFill/>
        </p:spPr>
        <p:txBody>
          <a:bodyPr wrap="non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Ventas diarias con tarjetas de débito en </a:t>
            </a:r>
            <a:b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“El Buen Fin” vs Oct-Nov</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Gráfico 4">
            <a:extLst>
              <a:ext uri="{FF2B5EF4-FFF2-40B4-BE49-F238E27FC236}">
                <a16:creationId xmlns:a16="http://schemas.microsoft.com/office/drawing/2014/main" id="{FFCEC248-6DAE-8109-BBA0-95F700775441}"/>
              </a:ext>
            </a:extLst>
          </p:cNvPr>
          <p:cNvGraphicFramePr>
            <a:graphicFrameLocks/>
          </p:cNvGraphicFramePr>
          <p:nvPr>
            <p:extLst>
              <p:ext uri="{D42A27DB-BD31-4B8C-83A1-F6EECF244321}">
                <p14:modId xmlns:p14="http://schemas.microsoft.com/office/powerpoint/2010/main" val="1458951673"/>
              </p:ext>
            </p:extLst>
          </p:nvPr>
        </p:nvGraphicFramePr>
        <p:xfrm>
          <a:off x="838200" y="1690688"/>
          <a:ext cx="10515600" cy="47101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237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4720D-76AE-070C-4A6D-6A4E5C9A37BB}"/>
            </a:ext>
          </a:extLst>
        </p:cNvPr>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35BEF718-453B-A462-13BD-8479FC97F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F51AF776-40DF-D22F-AC39-9BF32DAD9BFE}"/>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6D0FCFBE-0C04-D20E-51E6-80225A3B0C43}"/>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92ADCDA0-F759-6CF9-B094-4E82BF738130}"/>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7464539F-8714-CA68-D3B5-D36507D645A4}"/>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D22E8326-FCC9-F58A-F9FB-A5F03B1F8B41}"/>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0B9C5C49-A13C-7697-8FE7-859FAFDE7719}"/>
              </a:ext>
            </a:extLst>
          </p:cNvPr>
          <p:cNvSpPr txBox="1"/>
          <p:nvPr/>
        </p:nvSpPr>
        <p:spPr>
          <a:xfrm>
            <a:off x="3337112" y="173236"/>
            <a:ext cx="6228821" cy="954107"/>
          </a:xfrm>
          <a:prstGeom prst="rect">
            <a:avLst/>
          </a:prstGeom>
          <a:noFill/>
        </p:spPr>
        <p:txBody>
          <a:bodyPr wrap="non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Ventas diarias con tarjetas de crédito en </a:t>
            </a:r>
            <a:b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“El Buen Fin” vs Oct-Nov</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Gráfico 3">
            <a:extLst>
              <a:ext uri="{FF2B5EF4-FFF2-40B4-BE49-F238E27FC236}">
                <a16:creationId xmlns:a16="http://schemas.microsoft.com/office/drawing/2014/main" id="{725B3AE6-19CE-8CE3-901A-2F59EA3EC0C5}"/>
              </a:ext>
            </a:extLst>
          </p:cNvPr>
          <p:cNvGraphicFramePr>
            <a:graphicFrameLocks/>
          </p:cNvGraphicFramePr>
          <p:nvPr>
            <p:extLst>
              <p:ext uri="{D42A27DB-BD31-4B8C-83A1-F6EECF244321}">
                <p14:modId xmlns:p14="http://schemas.microsoft.com/office/powerpoint/2010/main" val="2725394835"/>
              </p:ext>
            </p:extLst>
          </p:nvPr>
        </p:nvGraphicFramePr>
        <p:xfrm>
          <a:off x="838200" y="1690687"/>
          <a:ext cx="10515600" cy="46269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898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5A54F-8735-BA27-BFD0-95EF914C3BDD}"/>
            </a:ext>
          </a:extLst>
        </p:cNvPr>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571A1D03-C993-4B61-A248-88C3BECE2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5424880B-BC9A-D150-C621-8FE0BE55119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28669FEC-4E2A-9E45-0C3D-B831E41C5E6F}"/>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C2EFF756-163C-7026-2F14-37FC5FDF46A7}"/>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47D70D2D-0CAA-30A9-2C07-00061C8D604B}"/>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910EE64E-C65F-E412-F60A-F1882664A04E}"/>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06DAEC3D-01BC-6837-172F-21F3518B5BE2}"/>
              </a:ext>
            </a:extLst>
          </p:cNvPr>
          <p:cNvSpPr txBox="1"/>
          <p:nvPr/>
        </p:nvSpPr>
        <p:spPr>
          <a:xfrm>
            <a:off x="180958" y="374893"/>
            <a:ext cx="6986759" cy="1384995"/>
          </a:xfrm>
          <a:prstGeom prst="rect">
            <a:avLst/>
          </a:prstGeom>
          <a:noFill/>
        </p:spPr>
        <p:txBody>
          <a:bodyPr wrap="squar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Montos promedio diarios, operados con tarjeta de débito o crédito en los últimos </a:t>
            </a:r>
          </a:p>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5 años (viajes)</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Marcador de contenido 3">
            <a:extLst>
              <a:ext uri="{FF2B5EF4-FFF2-40B4-BE49-F238E27FC236}">
                <a16:creationId xmlns:a16="http://schemas.microsoft.com/office/drawing/2014/main" id="{D7B744C8-1C65-7A91-DDE0-ABC97D45BB91}"/>
              </a:ext>
            </a:extLst>
          </p:cNvPr>
          <p:cNvGraphicFramePr>
            <a:graphicFrameLocks/>
          </p:cNvGraphicFramePr>
          <p:nvPr>
            <p:extLst>
              <p:ext uri="{D42A27DB-BD31-4B8C-83A1-F6EECF244321}">
                <p14:modId xmlns:p14="http://schemas.microsoft.com/office/powerpoint/2010/main" val="1532832481"/>
              </p:ext>
            </p:extLst>
          </p:nvPr>
        </p:nvGraphicFramePr>
        <p:xfrm>
          <a:off x="838200" y="2075945"/>
          <a:ext cx="10134600" cy="3936926"/>
        </p:xfrm>
        <a:graphic>
          <a:graphicData uri="http://schemas.openxmlformats.org/drawingml/2006/table">
            <a:tbl>
              <a:tblPr>
                <a:tableStyleId>{69CF1AB2-1976-4502-BF36-3FF5EA218861}</a:tableStyleId>
              </a:tblPr>
              <a:tblGrid>
                <a:gridCol w="3458286">
                  <a:extLst>
                    <a:ext uri="{9D8B030D-6E8A-4147-A177-3AD203B41FA5}">
                      <a16:colId xmlns:a16="http://schemas.microsoft.com/office/drawing/2014/main" val="4288963248"/>
                    </a:ext>
                  </a:extLst>
                </a:gridCol>
                <a:gridCol w="3156690">
                  <a:extLst>
                    <a:ext uri="{9D8B030D-6E8A-4147-A177-3AD203B41FA5}">
                      <a16:colId xmlns:a16="http://schemas.microsoft.com/office/drawing/2014/main" val="4233592556"/>
                    </a:ext>
                  </a:extLst>
                </a:gridCol>
                <a:gridCol w="2131268">
                  <a:extLst>
                    <a:ext uri="{9D8B030D-6E8A-4147-A177-3AD203B41FA5}">
                      <a16:colId xmlns:a16="http://schemas.microsoft.com/office/drawing/2014/main" val="3243842823"/>
                    </a:ext>
                  </a:extLst>
                </a:gridCol>
                <a:gridCol w="1388356">
                  <a:extLst>
                    <a:ext uri="{9D8B030D-6E8A-4147-A177-3AD203B41FA5}">
                      <a16:colId xmlns:a16="http://schemas.microsoft.com/office/drawing/2014/main" val="1177968093"/>
                    </a:ext>
                  </a:extLst>
                </a:gridCol>
              </a:tblGrid>
              <a:tr h="356283">
                <a:tc gridSpan="4">
                  <a:txBody>
                    <a:bodyPr/>
                    <a:lstStyle/>
                    <a:p>
                      <a:pPr algn="ctr" fontAlgn="b"/>
                      <a:r>
                        <a:rPr lang="es-MX" sz="2000" b="1" u="none" strike="noStrike" dirty="0">
                          <a:effectLst/>
                        </a:rPr>
                        <a:t>Promedio diario 2019-2023</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1686348"/>
                  </a:ext>
                </a:extLst>
              </a:tr>
              <a:tr h="356283">
                <a:tc>
                  <a:txBody>
                    <a:bodyPr/>
                    <a:lstStyle/>
                    <a:p>
                      <a:pPr algn="ctr" fontAlgn="b"/>
                      <a:r>
                        <a:rPr lang="es-MX" sz="2000" b="1" u="none" strike="noStrike" dirty="0">
                          <a:effectLst/>
                        </a:rPr>
                        <a:t>Rubro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Normal (oct-nov)</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Buen Fin</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Crecimiento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046839398"/>
                  </a:ext>
                </a:extLst>
              </a:tr>
              <a:tr h="644872">
                <a:tc>
                  <a:txBody>
                    <a:bodyPr/>
                    <a:lstStyle/>
                    <a:p>
                      <a:pPr algn="ctr" fontAlgn="b"/>
                      <a:r>
                        <a:rPr lang="es-MX" sz="2000" u="none" strike="noStrike" dirty="0">
                          <a:effectLst/>
                        </a:rPr>
                        <a:t>Agencias de Viajes</a:t>
                      </a:r>
                      <a:endParaRPr lang="es-MX"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59,902,155.62</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69,475,284.28</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36.49</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3091899"/>
                  </a:ext>
                </a:extLst>
              </a:tr>
              <a:tr h="644872">
                <a:tc>
                  <a:txBody>
                    <a:bodyPr/>
                    <a:lstStyle/>
                    <a:p>
                      <a:pPr algn="ctr" fontAlgn="b"/>
                      <a:r>
                        <a:rPr lang="es-MX" sz="2000" u="none" strike="noStrike" dirty="0">
                          <a:effectLst/>
                        </a:rPr>
                        <a:t>Hotel</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111,138,527.21</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142,962,662.67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28.63</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060103516"/>
                  </a:ext>
                </a:extLst>
              </a:tr>
              <a:tr h="644872">
                <a:tc>
                  <a:txBody>
                    <a:bodyPr/>
                    <a:lstStyle/>
                    <a:p>
                      <a:pPr algn="ctr" fontAlgn="b"/>
                      <a:r>
                        <a:rPr lang="es-MX" sz="2000" u="none" strike="noStrike" dirty="0">
                          <a:effectLst/>
                        </a:rPr>
                        <a:t>Renta de Autos</a:t>
                      </a:r>
                      <a:endParaRPr lang="es-MX"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11,813,082.62</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14,622,710.62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23.78</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4076839"/>
                  </a:ext>
                </a:extLst>
              </a:tr>
              <a:tr h="644872">
                <a:tc>
                  <a:txBody>
                    <a:bodyPr/>
                    <a:lstStyle/>
                    <a:p>
                      <a:pPr algn="ctr" fontAlgn="b"/>
                      <a:r>
                        <a:rPr lang="es-MX" sz="2000" u="none" strike="noStrike" dirty="0">
                          <a:effectLst/>
                        </a:rPr>
                        <a:t>Transporte aéreo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192,324,913.75</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295,906,631.48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53.86</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805819768"/>
                  </a:ext>
                </a:extLst>
              </a:tr>
              <a:tr h="644872">
                <a:tc>
                  <a:txBody>
                    <a:bodyPr/>
                    <a:lstStyle/>
                    <a:p>
                      <a:pPr algn="ctr" fontAlgn="b"/>
                      <a:r>
                        <a:rPr lang="es-MX" sz="2000" u="none" strike="noStrike" dirty="0">
                          <a:effectLst/>
                        </a:rPr>
                        <a:t>Transporte terrestre</a:t>
                      </a:r>
                      <a:endParaRPr lang="es-MX"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98,946,721.18</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142,513,457.30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44.03</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3491472"/>
                  </a:ext>
                </a:extLst>
              </a:tr>
            </a:tbl>
          </a:graphicData>
        </a:graphic>
      </p:graphicFrame>
    </p:spTree>
    <p:extLst>
      <p:ext uri="{BB962C8B-B14F-4D97-AF65-F5344CB8AC3E}">
        <p14:creationId xmlns:p14="http://schemas.microsoft.com/office/powerpoint/2010/main" val="368218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6171-E865-2950-9225-13724B1D8D13}"/>
            </a:ext>
          </a:extLst>
        </p:cNvPr>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05DFCB1F-E331-FA2F-2472-828192F13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DA6348F6-771B-9B95-AC1C-094811823CE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7F319E73-E1DC-D75E-122F-A319E2760748}"/>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71525640-75B1-BCD4-17B3-286AFD96CCAF}"/>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F956B85B-7CAD-39DF-8D30-74D2B3BCE631}"/>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385AD76E-9DCF-1967-1908-D094504B334C}"/>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FF504CDC-8451-0505-2293-0F54885C430D}"/>
              </a:ext>
            </a:extLst>
          </p:cNvPr>
          <p:cNvSpPr txBox="1"/>
          <p:nvPr/>
        </p:nvSpPr>
        <p:spPr>
          <a:xfrm>
            <a:off x="180958" y="374893"/>
            <a:ext cx="6986759" cy="1384995"/>
          </a:xfrm>
          <a:prstGeom prst="rect">
            <a:avLst/>
          </a:prstGeom>
          <a:noFill/>
        </p:spPr>
        <p:txBody>
          <a:bodyPr wrap="squar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Montos promedio diarios, operados con tarjeta de débito o crédito en los últimos </a:t>
            </a:r>
          </a:p>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5 años (Salud/Educación)</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Marcador de contenido 4">
            <a:extLst>
              <a:ext uri="{FF2B5EF4-FFF2-40B4-BE49-F238E27FC236}">
                <a16:creationId xmlns:a16="http://schemas.microsoft.com/office/drawing/2014/main" id="{4912D07A-1237-71D3-0021-660F9398894D}"/>
              </a:ext>
            </a:extLst>
          </p:cNvPr>
          <p:cNvGraphicFramePr>
            <a:graphicFrameLocks/>
          </p:cNvGraphicFramePr>
          <p:nvPr>
            <p:extLst>
              <p:ext uri="{D42A27DB-BD31-4B8C-83A1-F6EECF244321}">
                <p14:modId xmlns:p14="http://schemas.microsoft.com/office/powerpoint/2010/main" val="3048705322"/>
              </p:ext>
            </p:extLst>
          </p:nvPr>
        </p:nvGraphicFramePr>
        <p:xfrm>
          <a:off x="812800" y="1843091"/>
          <a:ext cx="10161250" cy="4640840"/>
        </p:xfrm>
        <a:graphic>
          <a:graphicData uri="http://schemas.openxmlformats.org/drawingml/2006/table">
            <a:tbl>
              <a:tblPr>
                <a:tableStyleId>{69CF1AB2-1976-4502-BF36-3FF5EA218861}</a:tableStyleId>
              </a:tblPr>
              <a:tblGrid>
                <a:gridCol w="3723345">
                  <a:extLst>
                    <a:ext uri="{9D8B030D-6E8A-4147-A177-3AD203B41FA5}">
                      <a16:colId xmlns:a16="http://schemas.microsoft.com/office/drawing/2014/main" val="1287912235"/>
                    </a:ext>
                  </a:extLst>
                </a:gridCol>
                <a:gridCol w="2879633">
                  <a:extLst>
                    <a:ext uri="{9D8B030D-6E8A-4147-A177-3AD203B41FA5}">
                      <a16:colId xmlns:a16="http://schemas.microsoft.com/office/drawing/2014/main" val="4242487424"/>
                    </a:ext>
                  </a:extLst>
                </a:gridCol>
                <a:gridCol w="1944210">
                  <a:extLst>
                    <a:ext uri="{9D8B030D-6E8A-4147-A177-3AD203B41FA5}">
                      <a16:colId xmlns:a16="http://schemas.microsoft.com/office/drawing/2014/main" val="4041539245"/>
                    </a:ext>
                  </a:extLst>
                </a:gridCol>
                <a:gridCol w="1614062">
                  <a:extLst>
                    <a:ext uri="{9D8B030D-6E8A-4147-A177-3AD203B41FA5}">
                      <a16:colId xmlns:a16="http://schemas.microsoft.com/office/drawing/2014/main" val="3547842822"/>
                    </a:ext>
                  </a:extLst>
                </a:gridCol>
              </a:tblGrid>
              <a:tr h="360874">
                <a:tc gridSpan="4">
                  <a:txBody>
                    <a:bodyPr/>
                    <a:lstStyle/>
                    <a:p>
                      <a:pPr algn="ctr" fontAlgn="b"/>
                      <a:r>
                        <a:rPr lang="es-MX" sz="2000" b="1" u="none" strike="noStrike" dirty="0">
                          <a:effectLst/>
                        </a:rPr>
                        <a:t>Promedio diario 2019-2023</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15455475"/>
                  </a:ext>
                </a:extLst>
              </a:tr>
              <a:tr h="360874">
                <a:tc>
                  <a:txBody>
                    <a:bodyPr/>
                    <a:lstStyle/>
                    <a:p>
                      <a:pPr algn="ctr" fontAlgn="b"/>
                      <a:r>
                        <a:rPr lang="es-MX" sz="2000" b="1" u="none" strike="noStrike" dirty="0">
                          <a:effectLst/>
                        </a:rPr>
                        <a:t>Rubro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Normal (oct-nov)</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Buen Fin</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Crecimiento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3727641817"/>
                  </a:ext>
                </a:extLst>
              </a:tr>
              <a:tr h="653182">
                <a:tc>
                  <a:txBody>
                    <a:bodyPr/>
                    <a:lstStyle/>
                    <a:p>
                      <a:pPr algn="ctr" fontAlgn="b"/>
                      <a:r>
                        <a:rPr lang="es-MX" sz="2000" u="none" strike="noStrike" dirty="0">
                          <a:effectLst/>
                        </a:rPr>
                        <a:t>Aseguradoras</a:t>
                      </a:r>
                      <a:endParaRPr lang="es-MX"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220,977,554.96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233,112,734.11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5.49</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713897"/>
                  </a:ext>
                </a:extLst>
              </a:tr>
              <a:tr h="653182">
                <a:tc>
                  <a:txBody>
                    <a:bodyPr/>
                    <a:lstStyle/>
                    <a:p>
                      <a:pPr algn="ctr" fontAlgn="b"/>
                      <a:r>
                        <a:rPr lang="es-MX" sz="2000" u="none" strike="noStrike" dirty="0">
                          <a:effectLst/>
                        </a:rPr>
                        <a:t>Colegios/Universidades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140,447,103.75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121,311,808.33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-13.62</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532577918"/>
                  </a:ext>
                </a:extLst>
              </a:tr>
              <a:tr h="653182">
                <a:tc>
                  <a:txBody>
                    <a:bodyPr/>
                    <a:lstStyle/>
                    <a:p>
                      <a:pPr algn="ctr" fontAlgn="b"/>
                      <a:r>
                        <a:rPr lang="es-MX" sz="2000" u="none" strike="noStrike">
                          <a:effectLst/>
                        </a:rPr>
                        <a:t>Educación Basica</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78,698,380.90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61,712,782.11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-21.58</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9722837"/>
                  </a:ext>
                </a:extLst>
              </a:tr>
              <a:tr h="653182">
                <a:tc>
                  <a:txBody>
                    <a:bodyPr/>
                    <a:lstStyle/>
                    <a:p>
                      <a:pPr algn="ctr" fontAlgn="b"/>
                      <a:r>
                        <a:rPr lang="es-MX" sz="2000" u="none" strike="noStrike" dirty="0">
                          <a:effectLst/>
                        </a:rPr>
                        <a:t>Guarderías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630,697.22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365,040.28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-42.12</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676014344"/>
                  </a:ext>
                </a:extLst>
              </a:tr>
              <a:tr h="653182">
                <a:tc>
                  <a:txBody>
                    <a:bodyPr/>
                    <a:lstStyle/>
                    <a:p>
                      <a:pPr algn="ctr" fontAlgn="b"/>
                      <a:r>
                        <a:rPr lang="es-MX" sz="2000" u="none" strike="noStrike">
                          <a:effectLst/>
                        </a:rPr>
                        <a:t>Hospitales</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74,297,445.52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77,798,402.85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4.71</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7961427"/>
                  </a:ext>
                </a:extLst>
              </a:tr>
              <a:tr h="653182">
                <a:tc>
                  <a:txBody>
                    <a:bodyPr/>
                    <a:lstStyle/>
                    <a:p>
                      <a:pPr algn="ctr" fontAlgn="b"/>
                      <a:r>
                        <a:rPr lang="es-MX" sz="2000" u="none" strike="noStrike" dirty="0">
                          <a:effectLst/>
                        </a:rPr>
                        <a:t>Medico/Dentista</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105,287,141.07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115,686,287.54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9.88</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095324267"/>
                  </a:ext>
                </a:extLst>
              </a:tr>
            </a:tbl>
          </a:graphicData>
        </a:graphic>
      </p:graphicFrame>
    </p:spTree>
    <p:extLst>
      <p:ext uri="{BB962C8B-B14F-4D97-AF65-F5344CB8AC3E}">
        <p14:creationId xmlns:p14="http://schemas.microsoft.com/office/powerpoint/2010/main" val="34259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E2B1-AB78-17A4-87A5-87F5F6731FE3}"/>
            </a:ext>
          </a:extLst>
        </p:cNvPr>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147FBEBC-EA24-A8F7-7242-0540024B8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DB5D9FD8-E2FB-6A26-EF28-5FD560A34D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C7FE3F29-767E-E74D-7314-AEB66849EE0D}"/>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0255435A-43A6-9118-3011-8922F49573F5}"/>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AEF7BE2-F7F0-B66C-4B95-EF44791F88E6}"/>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E586270A-2EE7-1133-D43A-FDFB6786D29F}"/>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10319E0D-F6E0-0260-EFF2-75EDFC57C9E4}"/>
              </a:ext>
            </a:extLst>
          </p:cNvPr>
          <p:cNvSpPr txBox="1"/>
          <p:nvPr/>
        </p:nvSpPr>
        <p:spPr>
          <a:xfrm>
            <a:off x="180958" y="374893"/>
            <a:ext cx="6986759" cy="1384995"/>
          </a:xfrm>
          <a:prstGeom prst="rect">
            <a:avLst/>
          </a:prstGeom>
          <a:noFill/>
        </p:spPr>
        <p:txBody>
          <a:bodyPr wrap="squar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Montos promedio diarios, operados con tarjeta de débito o crédito en los últimos 5 años (Minoristas/Mayoristas)</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Marcador de contenido 3">
            <a:extLst>
              <a:ext uri="{FF2B5EF4-FFF2-40B4-BE49-F238E27FC236}">
                <a16:creationId xmlns:a16="http://schemas.microsoft.com/office/drawing/2014/main" id="{D89DBBA8-2430-3CDC-7782-C16452BDDD63}"/>
              </a:ext>
            </a:extLst>
          </p:cNvPr>
          <p:cNvGraphicFramePr>
            <a:graphicFrameLocks/>
          </p:cNvGraphicFramePr>
          <p:nvPr>
            <p:extLst>
              <p:ext uri="{D42A27DB-BD31-4B8C-83A1-F6EECF244321}">
                <p14:modId xmlns:p14="http://schemas.microsoft.com/office/powerpoint/2010/main" val="2594746384"/>
              </p:ext>
            </p:extLst>
          </p:nvPr>
        </p:nvGraphicFramePr>
        <p:xfrm>
          <a:off x="529983" y="1878859"/>
          <a:ext cx="10515600" cy="4628093"/>
        </p:xfrm>
        <a:graphic>
          <a:graphicData uri="http://schemas.openxmlformats.org/drawingml/2006/table">
            <a:tbl>
              <a:tblPr>
                <a:tableStyleId>{69CF1AB2-1976-4502-BF36-3FF5EA218861}</a:tableStyleId>
              </a:tblPr>
              <a:tblGrid>
                <a:gridCol w="3174902">
                  <a:extLst>
                    <a:ext uri="{9D8B030D-6E8A-4147-A177-3AD203B41FA5}">
                      <a16:colId xmlns:a16="http://schemas.microsoft.com/office/drawing/2014/main" val="1332034058"/>
                    </a:ext>
                  </a:extLst>
                </a:gridCol>
                <a:gridCol w="3174902">
                  <a:extLst>
                    <a:ext uri="{9D8B030D-6E8A-4147-A177-3AD203B41FA5}">
                      <a16:colId xmlns:a16="http://schemas.microsoft.com/office/drawing/2014/main" val="3644982079"/>
                    </a:ext>
                  </a:extLst>
                </a:gridCol>
                <a:gridCol w="2386233">
                  <a:extLst>
                    <a:ext uri="{9D8B030D-6E8A-4147-A177-3AD203B41FA5}">
                      <a16:colId xmlns:a16="http://schemas.microsoft.com/office/drawing/2014/main" val="1864999136"/>
                    </a:ext>
                  </a:extLst>
                </a:gridCol>
                <a:gridCol w="1779563">
                  <a:extLst>
                    <a:ext uri="{9D8B030D-6E8A-4147-A177-3AD203B41FA5}">
                      <a16:colId xmlns:a16="http://schemas.microsoft.com/office/drawing/2014/main" val="1575854520"/>
                    </a:ext>
                  </a:extLst>
                </a:gridCol>
              </a:tblGrid>
              <a:tr h="315480">
                <a:tc gridSpan="4">
                  <a:txBody>
                    <a:bodyPr/>
                    <a:lstStyle/>
                    <a:p>
                      <a:pPr algn="ctr" fontAlgn="b"/>
                      <a:r>
                        <a:rPr lang="es-MX" sz="2000" b="1" u="none" strike="noStrike" dirty="0">
                          <a:effectLst/>
                        </a:rPr>
                        <a:t>Promedio diario 2019-2023</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11041846"/>
                  </a:ext>
                </a:extLst>
              </a:tr>
              <a:tr h="315480">
                <a:tc>
                  <a:txBody>
                    <a:bodyPr/>
                    <a:lstStyle/>
                    <a:p>
                      <a:pPr algn="ctr" fontAlgn="b"/>
                      <a:r>
                        <a:rPr lang="es-MX" sz="2000" b="1" u="none" strike="noStrike" dirty="0">
                          <a:effectLst/>
                        </a:rPr>
                        <a:t>Rubro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Normal (oct-nov)</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Buen Fin</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Crecimiento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2434894570"/>
                  </a:ext>
                </a:extLst>
              </a:tr>
              <a:tr h="571019">
                <a:tc>
                  <a:txBody>
                    <a:bodyPr/>
                    <a:lstStyle/>
                    <a:p>
                      <a:pPr algn="ctr" fontAlgn="b"/>
                      <a:r>
                        <a:rPr lang="es-MX" sz="2000" u="none" strike="noStrike">
                          <a:effectLst/>
                        </a:rPr>
                        <a:t>Farmacias</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220,015,957.54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256,717,493.40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16.68</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8218107"/>
                  </a:ext>
                </a:extLst>
              </a:tr>
              <a:tr h="571019">
                <a:tc>
                  <a:txBody>
                    <a:bodyPr/>
                    <a:lstStyle/>
                    <a:p>
                      <a:pPr algn="ctr" fontAlgn="b"/>
                      <a:r>
                        <a:rPr lang="es-MX" sz="2000" u="none" strike="noStrike" dirty="0">
                          <a:effectLst/>
                        </a:rPr>
                        <a:t>Gasolineras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744,325,978.19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806,774,581.12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8.39</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277480242"/>
                  </a:ext>
                </a:extLst>
              </a:tr>
              <a:tr h="571019">
                <a:tc>
                  <a:txBody>
                    <a:bodyPr/>
                    <a:lstStyle/>
                    <a:p>
                      <a:pPr algn="ctr" fontAlgn="b"/>
                      <a:r>
                        <a:rPr lang="es-MX" sz="2000" u="none" strike="noStrike">
                          <a:effectLst/>
                        </a:rPr>
                        <a:t>Gobierno</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227,745,466.65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223,101,770.58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-2.04</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8741284"/>
                  </a:ext>
                </a:extLst>
              </a:tr>
              <a:tr h="571019">
                <a:tc>
                  <a:txBody>
                    <a:bodyPr/>
                    <a:lstStyle/>
                    <a:p>
                      <a:pPr algn="ctr" fontAlgn="b"/>
                      <a:r>
                        <a:rPr lang="es-MX" sz="2000" u="none" strike="noStrike" dirty="0">
                          <a:effectLst/>
                        </a:rPr>
                        <a:t>Grandes superficies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2,468,270,857.80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4,938,492,200.02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100.08</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849501122"/>
                  </a:ext>
                </a:extLst>
              </a:tr>
              <a:tr h="571019">
                <a:tc>
                  <a:txBody>
                    <a:bodyPr/>
                    <a:lstStyle/>
                    <a:p>
                      <a:pPr algn="ctr" fontAlgn="b"/>
                      <a:r>
                        <a:rPr lang="es-MX" sz="2000" u="none" strike="noStrike">
                          <a:effectLst/>
                        </a:rPr>
                        <a:t>Refacciones/Ferreterias</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277,804,712.64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377,710,604.93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35.96</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9692698"/>
                  </a:ext>
                </a:extLst>
              </a:tr>
              <a:tr h="571019">
                <a:tc>
                  <a:txBody>
                    <a:bodyPr/>
                    <a:lstStyle/>
                    <a:p>
                      <a:pPr algn="ctr" fontAlgn="b"/>
                      <a:r>
                        <a:rPr lang="es-MX" sz="2000" u="none" strike="noStrike" dirty="0">
                          <a:effectLst/>
                        </a:rPr>
                        <a:t>Supermercados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1,195,566.78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1,791,022.16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49.81</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640302567"/>
                  </a:ext>
                </a:extLst>
              </a:tr>
              <a:tr h="571019">
                <a:tc>
                  <a:txBody>
                    <a:bodyPr/>
                    <a:lstStyle/>
                    <a:p>
                      <a:pPr algn="ctr" fontAlgn="b"/>
                      <a:r>
                        <a:rPr lang="es-MX" sz="2000" u="none" strike="noStrike">
                          <a:effectLst/>
                        </a:rPr>
                        <a:t>Retail</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1,485,365,895.38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2,791,988,864.56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87.97</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6027093"/>
                  </a:ext>
                </a:extLst>
              </a:tr>
            </a:tbl>
          </a:graphicData>
        </a:graphic>
      </p:graphicFrame>
    </p:spTree>
    <p:extLst>
      <p:ext uri="{BB962C8B-B14F-4D97-AF65-F5344CB8AC3E}">
        <p14:creationId xmlns:p14="http://schemas.microsoft.com/office/powerpoint/2010/main" val="252511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5247-0282-447E-A529-73302B94986C}"/>
            </a:ext>
          </a:extLst>
        </p:cNvPr>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B837B5BF-7E0B-BA8B-713F-C0F4DC3B0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1C37C0EA-1A35-47E1-EABB-DCF868E2B44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D30C647A-82A5-6BA5-6294-D927789A08B2}"/>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DAD4537A-71B7-7511-CAEA-A4E9E4BA47C0}"/>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338D6117-A047-0C88-D01F-ED46A02D852B}"/>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1BFD7ECB-4DFD-EDFC-EE3E-9D613C0C2FDA}"/>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16B19A2E-C995-C090-E41C-C6AFA265FC1C}"/>
              </a:ext>
            </a:extLst>
          </p:cNvPr>
          <p:cNvSpPr txBox="1"/>
          <p:nvPr/>
        </p:nvSpPr>
        <p:spPr>
          <a:xfrm>
            <a:off x="180958" y="374893"/>
            <a:ext cx="6986759" cy="1384995"/>
          </a:xfrm>
          <a:prstGeom prst="rect">
            <a:avLst/>
          </a:prstGeom>
          <a:noFill/>
        </p:spPr>
        <p:txBody>
          <a:bodyPr wrap="square" rtlCol="0">
            <a:spAutoFit/>
          </a:bodyPr>
          <a:lstStyle/>
          <a:p>
            <a:r>
              <a:rPr lang="es-ES" sz="2800" b="1" dirty="0">
                <a:solidFill>
                  <a:schemeClr val="bg1"/>
                </a:solidFill>
                <a:latin typeface="Calibri" panose="020F0502020204030204" pitchFamily="34" charset="0"/>
                <a:ea typeface="Calibri" panose="020F0502020204030204" pitchFamily="34" charset="0"/>
                <a:cs typeface="Calibri" panose="020F0502020204030204" pitchFamily="34" charset="0"/>
              </a:rPr>
              <a:t>Montos promedio diarios, operados con tarjeta de débito o crédito en los últimos 5 años (Minoristas/Mayoristas)</a:t>
            </a:r>
            <a:endPar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Marcador de contenido 4">
            <a:extLst>
              <a:ext uri="{FF2B5EF4-FFF2-40B4-BE49-F238E27FC236}">
                <a16:creationId xmlns:a16="http://schemas.microsoft.com/office/drawing/2014/main" id="{46437531-E6AF-2F4C-65A1-089C5BC9AC50}"/>
              </a:ext>
            </a:extLst>
          </p:cNvPr>
          <p:cNvGraphicFramePr>
            <a:graphicFrameLocks/>
          </p:cNvGraphicFramePr>
          <p:nvPr>
            <p:extLst>
              <p:ext uri="{D42A27DB-BD31-4B8C-83A1-F6EECF244321}">
                <p14:modId xmlns:p14="http://schemas.microsoft.com/office/powerpoint/2010/main" val="406315893"/>
              </p:ext>
            </p:extLst>
          </p:nvPr>
        </p:nvGraphicFramePr>
        <p:xfrm>
          <a:off x="458449" y="1911473"/>
          <a:ext cx="10515600" cy="4344854"/>
        </p:xfrm>
        <a:graphic>
          <a:graphicData uri="http://schemas.openxmlformats.org/drawingml/2006/table">
            <a:tbl>
              <a:tblPr>
                <a:tableStyleId>{69CF1AB2-1976-4502-BF36-3FF5EA218861}</a:tableStyleId>
              </a:tblPr>
              <a:tblGrid>
                <a:gridCol w="3174902">
                  <a:extLst>
                    <a:ext uri="{9D8B030D-6E8A-4147-A177-3AD203B41FA5}">
                      <a16:colId xmlns:a16="http://schemas.microsoft.com/office/drawing/2014/main" val="525795926"/>
                    </a:ext>
                  </a:extLst>
                </a:gridCol>
                <a:gridCol w="3174902">
                  <a:extLst>
                    <a:ext uri="{9D8B030D-6E8A-4147-A177-3AD203B41FA5}">
                      <a16:colId xmlns:a16="http://schemas.microsoft.com/office/drawing/2014/main" val="4237512418"/>
                    </a:ext>
                  </a:extLst>
                </a:gridCol>
                <a:gridCol w="2386233">
                  <a:extLst>
                    <a:ext uri="{9D8B030D-6E8A-4147-A177-3AD203B41FA5}">
                      <a16:colId xmlns:a16="http://schemas.microsoft.com/office/drawing/2014/main" val="1047280434"/>
                    </a:ext>
                  </a:extLst>
                </a:gridCol>
                <a:gridCol w="1779563">
                  <a:extLst>
                    <a:ext uri="{9D8B030D-6E8A-4147-A177-3AD203B41FA5}">
                      <a16:colId xmlns:a16="http://schemas.microsoft.com/office/drawing/2014/main" val="2059449496"/>
                    </a:ext>
                  </a:extLst>
                </a:gridCol>
              </a:tblGrid>
              <a:tr h="337858">
                <a:tc gridSpan="4">
                  <a:txBody>
                    <a:bodyPr/>
                    <a:lstStyle/>
                    <a:p>
                      <a:pPr algn="ctr" fontAlgn="b"/>
                      <a:r>
                        <a:rPr lang="es-MX" sz="2000" b="1" u="none" strike="noStrike" dirty="0">
                          <a:effectLst/>
                        </a:rPr>
                        <a:t>Promedio diario 2019-2023</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80670031"/>
                  </a:ext>
                </a:extLst>
              </a:tr>
              <a:tr h="337858">
                <a:tc>
                  <a:txBody>
                    <a:bodyPr/>
                    <a:lstStyle/>
                    <a:p>
                      <a:pPr algn="ctr" fontAlgn="b"/>
                      <a:r>
                        <a:rPr lang="es-MX" sz="2000" b="1" u="none" strike="noStrike" dirty="0">
                          <a:effectLst/>
                        </a:rPr>
                        <a:t>Rubro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Normal (oct-nov)</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Buen Fin</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ctr" fontAlgn="b"/>
                      <a:r>
                        <a:rPr lang="es-MX" sz="2000" b="1" u="none" strike="noStrike" dirty="0">
                          <a:effectLst/>
                        </a:rPr>
                        <a:t>Crecimiento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1498917661"/>
                  </a:ext>
                </a:extLst>
              </a:tr>
              <a:tr h="611523">
                <a:tc>
                  <a:txBody>
                    <a:bodyPr/>
                    <a:lstStyle/>
                    <a:p>
                      <a:pPr algn="ctr" fontAlgn="b"/>
                      <a:r>
                        <a:rPr lang="es-MX" sz="2000" u="none" strike="noStrike" dirty="0">
                          <a:effectLst/>
                        </a:rPr>
                        <a:t>Comida Rápida</a:t>
                      </a:r>
                      <a:endParaRPr lang="es-MX"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103,980,208.14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150,054,953.06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44.31</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7421297"/>
                  </a:ext>
                </a:extLst>
              </a:tr>
              <a:tr h="611523">
                <a:tc>
                  <a:txBody>
                    <a:bodyPr/>
                    <a:lstStyle/>
                    <a:p>
                      <a:pPr algn="ctr" fontAlgn="b"/>
                      <a:r>
                        <a:rPr lang="es-MX" sz="2000" u="none" strike="noStrike" dirty="0">
                          <a:effectLst/>
                        </a:rPr>
                        <a:t>Entretenimiento</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297,143,631.85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a:effectLst/>
                        </a:rPr>
                        <a:t>       349,751,708.95 </a:t>
                      </a:r>
                      <a:endParaRPr lang="es-MX" sz="20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17.70</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439580980"/>
                  </a:ext>
                </a:extLst>
              </a:tr>
              <a:tr h="611523">
                <a:tc>
                  <a:txBody>
                    <a:bodyPr/>
                    <a:lstStyle/>
                    <a:p>
                      <a:pPr algn="ctr" fontAlgn="b"/>
                      <a:r>
                        <a:rPr lang="es-MX" sz="2000" u="none" strike="noStrike">
                          <a:effectLst/>
                        </a:rPr>
                        <a:t>Estacionamientos</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1,131,022.61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           1,237,791.17 </a:t>
                      </a:r>
                      <a:endParaRPr lang="es-MX"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dirty="0">
                          <a:effectLst/>
                        </a:rPr>
                        <a:t>9.44</a:t>
                      </a:r>
                      <a:endParaRPr lang="es-MX"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6060861"/>
                  </a:ext>
                </a:extLst>
              </a:tr>
              <a:tr h="611523">
                <a:tc>
                  <a:txBody>
                    <a:bodyPr/>
                    <a:lstStyle/>
                    <a:p>
                      <a:pPr algn="ctr" fontAlgn="b"/>
                      <a:r>
                        <a:rPr lang="es-MX" sz="2000" u="none" strike="noStrike" dirty="0">
                          <a:effectLst/>
                        </a:rPr>
                        <a:t>Restaurantes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361,747,113.91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499,949,529.06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38.20</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794440475"/>
                  </a:ext>
                </a:extLst>
              </a:tr>
              <a:tr h="611523">
                <a:tc>
                  <a:txBody>
                    <a:bodyPr/>
                    <a:lstStyle/>
                    <a:p>
                      <a:pPr algn="ctr" fontAlgn="b"/>
                      <a:r>
                        <a:rPr lang="es-MX" sz="2000" u="none" strike="noStrike">
                          <a:effectLst/>
                        </a:rPr>
                        <a:t>Salones de belleza</a:t>
                      </a:r>
                      <a:endParaRPr lang="es-MX"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21,651,206.72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         28,276,180.20 </a:t>
                      </a:r>
                      <a:endParaRPr lang="es-MX"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2000" u="none" strike="noStrike">
                          <a:effectLst/>
                        </a:rPr>
                        <a:t>30.60</a:t>
                      </a:r>
                      <a:endParaRPr lang="es-MX"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9104225"/>
                  </a:ext>
                </a:extLst>
              </a:tr>
              <a:tr h="611523">
                <a:tc>
                  <a:txBody>
                    <a:bodyPr/>
                    <a:lstStyle/>
                    <a:p>
                      <a:pPr algn="ctr" fontAlgn="b"/>
                      <a:r>
                        <a:rPr lang="es-MX" sz="2000" u="none" strike="noStrike" dirty="0">
                          <a:effectLst/>
                        </a:rPr>
                        <a:t>Telecomunicaciones</a:t>
                      </a:r>
                      <a:endParaRPr lang="es-MX" sz="20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241,554,382.49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       306,148,117.89 </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2000" u="none" strike="noStrike" dirty="0">
                          <a:effectLst/>
                        </a:rPr>
                        <a:t>26.74</a:t>
                      </a:r>
                      <a:endParaRPr lang="es-MX"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949588826"/>
                  </a:ext>
                </a:extLst>
              </a:tr>
            </a:tbl>
          </a:graphicData>
        </a:graphic>
      </p:graphicFrame>
    </p:spTree>
    <p:extLst>
      <p:ext uri="{BB962C8B-B14F-4D97-AF65-F5344CB8AC3E}">
        <p14:creationId xmlns:p14="http://schemas.microsoft.com/office/powerpoint/2010/main" val="197621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descr="Imagen en blanco y negro&#10;&#10;Descripción generada automáticamente con confianza media"/>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1" name="Google Shape;131;p5" descr="Logotipo&#10;&#10;Descripción generada automáticamente"/>
          <p:cNvPicPr preferRelativeResize="0"/>
          <p:nvPr/>
        </p:nvPicPr>
        <p:blipFill rotWithShape="1">
          <a:blip r:embed="rId4">
            <a:alphaModFix/>
          </a:blip>
          <a:srcRect/>
          <a:stretch/>
        </p:blipFill>
        <p:spPr>
          <a:xfrm>
            <a:off x="9234157" y="234857"/>
            <a:ext cx="2680028" cy="1119160"/>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305812" y="425736"/>
            <a:ext cx="2703812" cy="737403"/>
          </a:xfrm>
          <a:prstGeom prst="rect">
            <a:avLst/>
          </a:prstGeom>
          <a:noFill/>
          <a:ln>
            <a:noFill/>
          </a:ln>
        </p:spPr>
      </p:pic>
      <p:pic>
        <p:nvPicPr>
          <p:cNvPr id="133" name="Google Shape;133;p5"/>
          <p:cNvPicPr preferRelativeResize="0"/>
          <p:nvPr/>
        </p:nvPicPr>
        <p:blipFill rotWithShape="1">
          <a:blip r:embed="rId6">
            <a:alphaModFix/>
          </a:blip>
          <a:srcRect/>
          <a:stretch/>
        </p:blipFill>
        <p:spPr>
          <a:xfrm>
            <a:off x="3191650" y="444701"/>
            <a:ext cx="2847852" cy="699472"/>
          </a:xfrm>
          <a:prstGeom prst="rect">
            <a:avLst/>
          </a:prstGeom>
          <a:noFill/>
          <a:ln>
            <a:noFill/>
          </a:ln>
        </p:spPr>
      </p:pic>
      <p:pic>
        <p:nvPicPr>
          <p:cNvPr id="134" name="Google Shape;134;p5"/>
          <p:cNvPicPr preferRelativeResize="0"/>
          <p:nvPr/>
        </p:nvPicPr>
        <p:blipFill rotWithShape="1">
          <a:blip r:embed="rId7">
            <a:alphaModFix/>
          </a:blip>
          <a:srcRect/>
          <a:stretch/>
        </p:blipFill>
        <p:spPr>
          <a:xfrm>
            <a:off x="6204279" y="56647"/>
            <a:ext cx="1660028" cy="1475581"/>
          </a:xfrm>
          <a:prstGeom prst="rect">
            <a:avLst/>
          </a:prstGeom>
          <a:noFill/>
          <a:ln>
            <a:noFill/>
          </a:ln>
        </p:spPr>
      </p:pic>
      <p:pic>
        <p:nvPicPr>
          <p:cNvPr id="135" name="Google Shape;135;p5" descr="Logotipo&#10;&#10;Descripción generada automáticamente"/>
          <p:cNvPicPr preferRelativeResize="0"/>
          <p:nvPr/>
        </p:nvPicPr>
        <p:blipFill rotWithShape="1">
          <a:blip r:embed="rId8">
            <a:alphaModFix/>
          </a:blip>
          <a:srcRect/>
          <a:stretch/>
        </p:blipFill>
        <p:spPr>
          <a:xfrm>
            <a:off x="8007903" y="401667"/>
            <a:ext cx="1082657" cy="785541"/>
          </a:xfrm>
          <a:prstGeom prst="rect">
            <a:avLst/>
          </a:prstGeom>
          <a:noFill/>
          <a:ln>
            <a:noFill/>
          </a:ln>
        </p:spPr>
      </p:pic>
      <p:pic>
        <p:nvPicPr>
          <p:cNvPr id="16" name="Imagen 15">
            <a:extLst>
              <a:ext uri="{FF2B5EF4-FFF2-40B4-BE49-F238E27FC236}">
                <a16:creationId xmlns:a16="http://schemas.microsoft.com/office/drawing/2014/main" id="{38367DCF-24CC-585B-EBD2-A9751ACC9632}"/>
              </a:ext>
            </a:extLst>
          </p:cNvPr>
          <p:cNvPicPr>
            <a:picLocks noChangeAspect="1"/>
          </p:cNvPicPr>
          <p:nvPr/>
        </p:nvPicPr>
        <p:blipFill>
          <a:blip r:embed="rId9"/>
          <a:stretch>
            <a:fillRect/>
          </a:stretch>
        </p:blipFill>
        <p:spPr>
          <a:xfrm>
            <a:off x="4275564" y="3456034"/>
            <a:ext cx="8547333" cy="2255716"/>
          </a:xfrm>
          <a:prstGeom prst="rect">
            <a:avLst/>
          </a:prstGeom>
        </p:spPr>
      </p:pic>
      <p:pic>
        <p:nvPicPr>
          <p:cNvPr id="17" name="Imagen 16">
            <a:extLst>
              <a:ext uri="{FF2B5EF4-FFF2-40B4-BE49-F238E27FC236}">
                <a16:creationId xmlns:a16="http://schemas.microsoft.com/office/drawing/2014/main" id="{12721E48-38B4-AFAC-8E89-FE3A1E15A0A2}"/>
              </a:ext>
            </a:extLst>
          </p:cNvPr>
          <p:cNvPicPr>
            <a:picLocks noChangeAspect="1"/>
          </p:cNvPicPr>
          <p:nvPr/>
        </p:nvPicPr>
        <p:blipFill>
          <a:blip r:embed="rId10"/>
          <a:stretch>
            <a:fillRect/>
          </a:stretch>
        </p:blipFill>
        <p:spPr>
          <a:xfrm>
            <a:off x="2723161" y="2420274"/>
            <a:ext cx="6962235" cy="1176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C6DC29E7-CDFC-ECE8-95FA-F0FC3D399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CD088915-F081-AFA7-0B22-04DC9C325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3D850542-9755-4253-CB87-377BA94AFA2C}"/>
              </a:ext>
            </a:extLst>
          </p:cNvPr>
          <p:cNvSpPr txBox="1"/>
          <p:nvPr/>
        </p:nvSpPr>
        <p:spPr>
          <a:xfrm>
            <a:off x="593912" y="300957"/>
            <a:ext cx="2526654"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El Buen Fin</a:t>
            </a:r>
          </a:p>
        </p:txBody>
      </p:sp>
      <p:sp>
        <p:nvSpPr>
          <p:cNvPr id="2" name="CuadroTexto 2">
            <a:extLst>
              <a:ext uri="{FF2B5EF4-FFF2-40B4-BE49-F238E27FC236}">
                <a16:creationId xmlns:a16="http://schemas.microsoft.com/office/drawing/2014/main" id="{FD46425C-D026-F435-79F9-AD0321F8C242}"/>
              </a:ext>
            </a:extLst>
          </p:cNvPr>
          <p:cNvSpPr txBox="1"/>
          <p:nvPr/>
        </p:nvSpPr>
        <p:spPr>
          <a:xfrm>
            <a:off x="1331402" y="1461102"/>
            <a:ext cx="9773920" cy="5262979"/>
          </a:xfrm>
          <a:prstGeom prst="rect">
            <a:avLst/>
          </a:prstGeom>
          <a:noFill/>
        </p:spPr>
        <p:txBody>
          <a:bodyPr wrap="square">
            <a:spAutoFit/>
          </a:bodyPr>
          <a:lstStyle/>
          <a:p>
            <a:pPr marL="285750" indent="-285750">
              <a:buFont typeface="Arial" panose="020B0604020202020204" pitchFamily="34" charset="0"/>
              <a:buChar char="•"/>
            </a:pPr>
            <a:endParaRPr lang="es-MX" sz="2400" dirty="0"/>
          </a:p>
          <a:p>
            <a:r>
              <a:rPr lang="es-ES" sz="2400" dirty="0"/>
              <a:t>Fomenta el comercio y la generación de ofertas por parte de los comercios afiliados</a:t>
            </a:r>
            <a:r>
              <a:rPr lang="es-MX" sz="2400" dirty="0"/>
              <a:t>: </a:t>
            </a:r>
            <a:r>
              <a:rPr lang="es-ES" sz="2400" b="1" dirty="0">
                <a:solidFill>
                  <a:schemeClr val="accent1">
                    <a:lumMod val="75000"/>
                  </a:schemeClr>
                </a:solidFill>
              </a:rPr>
              <a:t>14ª edición del 15 al 18 de noviembre de 2024</a:t>
            </a:r>
            <a:r>
              <a:rPr lang="es-ES" sz="2400" dirty="0"/>
              <a:t>.</a:t>
            </a:r>
          </a:p>
          <a:p>
            <a:pPr marL="285750" indent="-285750">
              <a:buFont typeface="Arial" panose="020B0604020202020204" pitchFamily="34" charset="0"/>
              <a:buChar char="•"/>
            </a:pPr>
            <a:endParaRPr lang="es-MX" sz="2400" dirty="0"/>
          </a:p>
          <a:p>
            <a:r>
              <a:rPr lang="es-MX" sz="2400" dirty="0"/>
              <a:t>A nivel nacional, desde su primera edición en 2011 al 2023:</a:t>
            </a:r>
          </a:p>
          <a:p>
            <a:pPr marL="342900" indent="-342900">
              <a:buFont typeface="Arial" panose="020B0604020202020204" pitchFamily="34" charset="0"/>
              <a:buChar char="•"/>
            </a:pPr>
            <a:r>
              <a:rPr lang="es-MX" sz="2400" b="1" dirty="0">
                <a:solidFill>
                  <a:schemeClr val="accent1">
                    <a:lumMod val="75000"/>
                  </a:schemeClr>
                </a:solidFill>
              </a:rPr>
              <a:t>Crecimiento constante</a:t>
            </a:r>
            <a:r>
              <a:rPr lang="es-MX" sz="2400" dirty="0"/>
              <a:t> de 39 mil 800 millones de pesos a 151 mil millones de pesos (</a:t>
            </a:r>
            <a:r>
              <a:rPr lang="es-MX" sz="2400" b="1" dirty="0">
                <a:solidFill>
                  <a:schemeClr val="accent1">
                    <a:lumMod val="75000"/>
                  </a:schemeClr>
                </a:solidFill>
              </a:rPr>
              <a:t>379%</a:t>
            </a:r>
            <a:r>
              <a:rPr lang="es-MX" sz="2400" dirty="0"/>
              <a:t>).</a:t>
            </a:r>
          </a:p>
          <a:p>
            <a:pPr marL="285750" indent="-285750">
              <a:buFont typeface="Arial" panose="020B0604020202020204" pitchFamily="34" charset="0"/>
              <a:buChar char="•"/>
            </a:pPr>
            <a:r>
              <a:rPr lang="es-MX" sz="2400" dirty="0"/>
              <a:t>Crecimiento de 40 mil a </a:t>
            </a:r>
            <a:r>
              <a:rPr lang="es-MX" sz="2400" b="1" dirty="0">
                <a:solidFill>
                  <a:srgbClr val="00B050"/>
                </a:solidFill>
              </a:rPr>
              <a:t>176 mil establecimientos</a:t>
            </a:r>
            <a:r>
              <a:rPr lang="es-MX" sz="2400" dirty="0"/>
              <a:t>.</a:t>
            </a:r>
          </a:p>
          <a:p>
            <a:pPr marL="285750" indent="-285750">
              <a:buFont typeface="Arial" panose="020B0604020202020204" pitchFamily="34" charset="0"/>
              <a:buChar char="•"/>
            </a:pPr>
            <a:r>
              <a:rPr lang="es-MX" sz="2400" dirty="0"/>
              <a:t>Con alrededor de </a:t>
            </a:r>
            <a:r>
              <a:rPr lang="es-MX" sz="2400" b="1" dirty="0">
                <a:solidFill>
                  <a:srgbClr val="C00000"/>
                </a:solidFill>
              </a:rPr>
              <a:t>27 millones de compradores diarios</a:t>
            </a:r>
            <a:r>
              <a:rPr lang="es-MX" sz="2400" dirty="0"/>
              <a:t>. </a:t>
            </a:r>
          </a:p>
          <a:p>
            <a:pPr marL="285750" indent="-285750">
              <a:buFont typeface="Arial" panose="020B0604020202020204" pitchFamily="34" charset="0"/>
              <a:buChar char="•"/>
            </a:pPr>
            <a:endParaRPr lang="es-MX" sz="2400" dirty="0"/>
          </a:p>
          <a:p>
            <a:r>
              <a:rPr lang="es-MX" sz="2400" dirty="0"/>
              <a:t>A nivel Jalisco de 2011 a 2023:</a:t>
            </a:r>
          </a:p>
          <a:p>
            <a:pPr marL="342900" indent="-342900">
              <a:buFont typeface="Arial" panose="020B0604020202020204" pitchFamily="34" charset="0"/>
              <a:buChar char="•"/>
            </a:pPr>
            <a:r>
              <a:rPr lang="es-MX" sz="2400" b="1" dirty="0">
                <a:solidFill>
                  <a:schemeClr val="accent1">
                    <a:lumMod val="75000"/>
                  </a:schemeClr>
                </a:solidFill>
              </a:rPr>
              <a:t>Derrama económica </a:t>
            </a:r>
            <a:r>
              <a:rPr lang="es-MX" sz="2400" dirty="0"/>
              <a:t>de mil 698 millones de pesos a 5 mil 549 millones de pesos (</a:t>
            </a:r>
            <a:r>
              <a:rPr lang="es-MX" sz="2400" b="1" dirty="0">
                <a:solidFill>
                  <a:schemeClr val="accent1">
                    <a:lumMod val="75000"/>
                  </a:schemeClr>
                </a:solidFill>
              </a:rPr>
              <a:t>327%</a:t>
            </a:r>
            <a:r>
              <a:rPr lang="es-MX" sz="2400" dirty="0"/>
              <a:t>)</a:t>
            </a:r>
          </a:p>
          <a:p>
            <a:endParaRPr lang="es-MX" sz="2400" dirty="0"/>
          </a:p>
        </p:txBody>
      </p:sp>
    </p:spTree>
    <p:extLst>
      <p:ext uri="{BB962C8B-B14F-4D97-AF65-F5344CB8AC3E}">
        <p14:creationId xmlns:p14="http://schemas.microsoft.com/office/powerpoint/2010/main" val="423629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Forma, Patrón de fondo&#10;&#10;Descripción generada automáticamente">
            <a:extLst>
              <a:ext uri="{FF2B5EF4-FFF2-40B4-BE49-F238E27FC236}">
                <a16:creationId xmlns:a16="http://schemas.microsoft.com/office/drawing/2014/main" id="{2A84825C-5980-24DA-419A-3BE55136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9747" y="121811"/>
            <a:ext cx="2523179" cy="1053661"/>
          </a:xfrm>
          <a:prstGeom prst="rect">
            <a:avLst/>
          </a:prstGeom>
        </p:spPr>
      </p:pic>
      <p:pic>
        <p:nvPicPr>
          <p:cNvPr id="10" name="Google Shape;97;p1">
            <a:extLst>
              <a:ext uri="{FF2B5EF4-FFF2-40B4-BE49-F238E27FC236}">
                <a16:creationId xmlns:a16="http://schemas.microsoft.com/office/drawing/2014/main" id="{D1D87C26-4D7E-6C73-A16A-A3A49CB11669}"/>
              </a:ext>
            </a:extLst>
          </p:cNvPr>
          <p:cNvPicPr preferRelativeResize="0"/>
          <p:nvPr/>
        </p:nvPicPr>
        <p:blipFill rotWithShape="1">
          <a:blip r:embed="rId4">
            <a:alphaModFix/>
          </a:blip>
          <a:srcRect/>
          <a:stretch/>
        </p:blipFill>
        <p:spPr>
          <a:xfrm>
            <a:off x="249826" y="328845"/>
            <a:ext cx="2604058" cy="639593"/>
          </a:xfrm>
          <a:prstGeom prst="rect">
            <a:avLst/>
          </a:prstGeom>
          <a:noFill/>
          <a:ln>
            <a:noFill/>
          </a:ln>
        </p:spPr>
      </p:pic>
      <p:pic>
        <p:nvPicPr>
          <p:cNvPr id="11" name="Google Shape;98;p1" descr="Logotipo&#10;&#10;Descripción generada automáticamente">
            <a:extLst>
              <a:ext uri="{FF2B5EF4-FFF2-40B4-BE49-F238E27FC236}">
                <a16:creationId xmlns:a16="http://schemas.microsoft.com/office/drawing/2014/main" id="{A4F95160-BC32-708B-2E95-827886438FE5}"/>
              </a:ext>
            </a:extLst>
          </p:cNvPr>
          <p:cNvPicPr preferRelativeResize="0"/>
          <p:nvPr/>
        </p:nvPicPr>
        <p:blipFill rotWithShape="1">
          <a:blip r:embed="rId5">
            <a:alphaModFix/>
          </a:blip>
          <a:srcRect/>
          <a:stretch/>
        </p:blipFill>
        <p:spPr>
          <a:xfrm>
            <a:off x="4852899" y="255871"/>
            <a:ext cx="1082657" cy="785541"/>
          </a:xfrm>
          <a:prstGeom prst="rect">
            <a:avLst/>
          </a:prstGeom>
          <a:noFill/>
          <a:ln>
            <a:noFill/>
          </a:ln>
        </p:spPr>
      </p:pic>
      <p:pic>
        <p:nvPicPr>
          <p:cNvPr id="12" name="Google Shape;100;p1">
            <a:extLst>
              <a:ext uri="{FF2B5EF4-FFF2-40B4-BE49-F238E27FC236}">
                <a16:creationId xmlns:a16="http://schemas.microsoft.com/office/drawing/2014/main" id="{A103FBCE-7C82-F2C4-61C1-BE9CBC225436}"/>
              </a:ext>
            </a:extLst>
          </p:cNvPr>
          <p:cNvPicPr preferRelativeResize="0"/>
          <p:nvPr/>
        </p:nvPicPr>
        <p:blipFill rotWithShape="1">
          <a:blip r:embed="rId6">
            <a:alphaModFix/>
          </a:blip>
          <a:srcRect/>
          <a:stretch/>
        </p:blipFill>
        <p:spPr>
          <a:xfrm>
            <a:off x="2906304" y="-108890"/>
            <a:ext cx="1872404" cy="1664359"/>
          </a:xfrm>
          <a:prstGeom prst="rect">
            <a:avLst/>
          </a:prstGeom>
          <a:noFill/>
          <a:ln>
            <a:noFill/>
          </a:ln>
        </p:spPr>
      </p:pic>
      <p:sp>
        <p:nvSpPr>
          <p:cNvPr id="17" name="CuadroTexto 16">
            <a:extLst>
              <a:ext uri="{FF2B5EF4-FFF2-40B4-BE49-F238E27FC236}">
                <a16:creationId xmlns:a16="http://schemas.microsoft.com/office/drawing/2014/main" id="{F3756AE3-598B-41D7-A875-7346D4B4CDF6}"/>
              </a:ext>
            </a:extLst>
          </p:cNvPr>
          <p:cNvSpPr txBox="1"/>
          <p:nvPr/>
        </p:nvSpPr>
        <p:spPr>
          <a:xfrm>
            <a:off x="450691" y="2960239"/>
            <a:ext cx="5486525" cy="830997"/>
          </a:xfrm>
          <a:prstGeom prst="rect">
            <a:avLst/>
          </a:prstGeom>
          <a:noFill/>
        </p:spPr>
        <p:txBody>
          <a:bodyPr wrap="square" rtlCol="0">
            <a:spAutoFit/>
          </a:bodyPr>
          <a:lstStyle/>
          <a:p>
            <a:pPr algn="ctr"/>
            <a:r>
              <a:rPr lang="es" sz="2400" b="1" dirty="0">
                <a:solidFill>
                  <a:schemeClr val="bg1"/>
                </a:solidFill>
                <a:latin typeface="Arial"/>
                <a:ea typeface="Arial"/>
                <a:cs typeface="Arial"/>
                <a:sym typeface="Arial"/>
              </a:rPr>
              <a:t>Pros y contras del buen fin en materia econ</a:t>
            </a:r>
            <a:r>
              <a:rPr lang="en-US" sz="2400" b="1" dirty="0">
                <a:solidFill>
                  <a:schemeClr val="bg1"/>
                </a:solidFill>
                <a:latin typeface="Arial"/>
                <a:ea typeface="Arial"/>
                <a:cs typeface="Arial"/>
                <a:sym typeface="Arial"/>
              </a:rPr>
              <a:t>ó</a:t>
            </a:r>
            <a:r>
              <a:rPr lang="es" sz="2400" b="1" dirty="0">
                <a:solidFill>
                  <a:schemeClr val="bg1"/>
                </a:solidFill>
                <a:latin typeface="Arial"/>
                <a:ea typeface="Arial"/>
                <a:cs typeface="Arial"/>
                <a:sym typeface="Arial"/>
              </a:rPr>
              <a:t>mica </a:t>
            </a:r>
            <a:endParaRPr lang="es-MX"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2843855" cy="646331"/>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 </a:t>
            </a:r>
          </a:p>
          <a:p>
            <a:r>
              <a:rPr lang="es-MX" dirty="0">
                <a:solidFill>
                  <a:schemeClr val="bg1"/>
                </a:solidFill>
                <a:latin typeface="Cerebri Sans" panose="00000500000000000000" pitchFamily="2" charset="0"/>
              </a:rPr>
              <a:t>Dr. Héctor Iván Del Toro Ríos</a:t>
            </a:r>
          </a:p>
        </p:txBody>
      </p:sp>
      <p:sp>
        <p:nvSpPr>
          <p:cNvPr id="21" name="CuadroTexto 20">
            <a:extLst>
              <a:ext uri="{FF2B5EF4-FFF2-40B4-BE49-F238E27FC236}">
                <a16:creationId xmlns:a16="http://schemas.microsoft.com/office/drawing/2014/main" id="{6540041C-0F72-A4B9-45F6-5ECE4A0BD81D}"/>
              </a:ext>
            </a:extLst>
          </p:cNvPr>
          <p:cNvSpPr txBox="1"/>
          <p:nvPr/>
        </p:nvSpPr>
        <p:spPr>
          <a:xfrm>
            <a:off x="8735537" y="6394848"/>
            <a:ext cx="2586734" cy="369332"/>
          </a:xfrm>
          <a:prstGeom prst="rect">
            <a:avLst/>
          </a:prstGeom>
          <a:noFill/>
        </p:spPr>
        <p:txBody>
          <a:bodyPr wrap="none" rtlCol="0">
            <a:spAutoFit/>
          </a:bodyPr>
          <a:lstStyle/>
          <a:p>
            <a:r>
              <a:rPr lang="es-MX" dirty="0">
                <a:latin typeface="Cerebri Sans" panose="00000500000000000000" pitchFamily="2" charset="0"/>
              </a:rPr>
              <a:t>13 de noviembre de 2024</a:t>
            </a:r>
          </a:p>
        </p:txBody>
      </p:sp>
    </p:spTree>
    <p:extLst>
      <p:ext uri="{BB962C8B-B14F-4D97-AF65-F5344CB8AC3E}">
        <p14:creationId xmlns:p14="http://schemas.microsoft.com/office/powerpoint/2010/main" val="195402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C6DC29E7-CDFC-ECE8-95FA-F0FC3D399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CD088915-F081-AFA7-0B22-04DC9C325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3D850542-9755-4253-CB87-377BA94AFA2C}"/>
              </a:ext>
            </a:extLst>
          </p:cNvPr>
          <p:cNvSpPr txBox="1"/>
          <p:nvPr/>
        </p:nvSpPr>
        <p:spPr>
          <a:xfrm>
            <a:off x="164842" y="379801"/>
            <a:ext cx="3230693" cy="646331"/>
          </a:xfrm>
          <a:prstGeom prst="rect">
            <a:avLst/>
          </a:prstGeom>
          <a:noFill/>
        </p:spPr>
        <p:txBody>
          <a:bodyPr wrap="none" rtlCol="0">
            <a:spAutoFit/>
          </a:bodyPr>
          <a:lstStyle/>
          <a:p>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INTRODUCCION</a:t>
            </a:r>
          </a:p>
        </p:txBody>
      </p:sp>
      <p:sp>
        <p:nvSpPr>
          <p:cNvPr id="2" name="Content Placeholder 2">
            <a:extLst>
              <a:ext uri="{FF2B5EF4-FFF2-40B4-BE49-F238E27FC236}">
                <a16:creationId xmlns:a16="http://schemas.microsoft.com/office/drawing/2014/main" id="{7AFB7E13-2A19-C28A-5048-15B8B0B2971E}"/>
              </a:ext>
            </a:extLst>
          </p:cNvPr>
          <p:cNvSpPr txBox="1">
            <a:spLocks/>
          </p:cNvSpPr>
          <p:nvPr/>
        </p:nvSpPr>
        <p:spPr>
          <a:xfrm>
            <a:off x="164843" y="1948070"/>
            <a:ext cx="11862316" cy="5214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dirty="0"/>
          </a:p>
          <a:p>
            <a:pPr marL="0" marR="0" algn="just">
              <a:lnSpc>
                <a:spcPct val="107000"/>
              </a:lnSpc>
              <a:spcBef>
                <a:spcPts val="0"/>
              </a:spcBef>
              <a:spcAft>
                <a:spcPts val="800"/>
              </a:spcAft>
            </a:pPr>
            <a:r>
              <a:rPr lang="es-MX" dirty="0">
                <a:cs typeface="Times New Roman" panose="02020603050405020304" pitchFamily="18" charset="0"/>
              </a:rPr>
              <a:t>El Buen Fin es un evento de descuentos y promociones que se lleva a cabo en México cada año, usualmente durante un fin de semana largo en noviembre. Su propósito principal es fomentar el consumo y dinamizar la economía del país al ofrecer precios reducidos en una amplia variedad de productos y servicios. Este evento es impulsado por el gobierno federal y el sector privado para apoyar tanto a los consumidores como a las empresas, inspirándose en eventos como el "Black Friday" en Estados Unidos.</a:t>
            </a:r>
            <a:endParaRPr lang="es-ES" sz="3200" dirty="0">
              <a:cs typeface="Times New Roman" panose="02020603050405020304" pitchFamily="18" charset="0"/>
            </a:endParaRPr>
          </a:p>
        </p:txBody>
      </p:sp>
    </p:spTree>
    <p:extLst>
      <p:ext uri="{BB962C8B-B14F-4D97-AF65-F5344CB8AC3E}">
        <p14:creationId xmlns:p14="http://schemas.microsoft.com/office/powerpoint/2010/main" val="43788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D605F-FED5-F967-40B6-09B846744620}"/>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9195C4CD-4429-4A2C-8D76-D11D63FC7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70FDACFB-D5B2-D95C-8230-0EDBAF927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B30A2486-B794-5BD8-81A7-2336B0591E6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9BA57952-CDE3-6316-AF56-72D618BEF960}"/>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F3F0A295-F05A-696C-00E4-ECC18A934DB3}"/>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EBC8469B-634F-1D3B-3DF9-97341E9725A1}"/>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8B50F3E0-92AD-AECD-BDAD-8D644D3A818F}"/>
              </a:ext>
            </a:extLst>
          </p:cNvPr>
          <p:cNvSpPr txBox="1"/>
          <p:nvPr/>
        </p:nvSpPr>
        <p:spPr>
          <a:xfrm>
            <a:off x="164842" y="379801"/>
            <a:ext cx="2426433" cy="646331"/>
          </a:xfrm>
          <a:prstGeom prst="rect">
            <a:avLst/>
          </a:prstGeom>
          <a:noFill/>
        </p:spPr>
        <p:txBody>
          <a:bodyPr wrap="none" rtlCol="0">
            <a:spAutoFit/>
          </a:bodyPr>
          <a:lstStyle/>
          <a:p>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PROPÓSITO</a:t>
            </a:r>
          </a:p>
        </p:txBody>
      </p:sp>
      <p:sp>
        <p:nvSpPr>
          <p:cNvPr id="2" name="Content Placeholder 2">
            <a:extLst>
              <a:ext uri="{FF2B5EF4-FFF2-40B4-BE49-F238E27FC236}">
                <a16:creationId xmlns:a16="http://schemas.microsoft.com/office/drawing/2014/main" id="{0D6AF893-69C4-C1BC-736F-2E555226670D}"/>
              </a:ext>
            </a:extLst>
          </p:cNvPr>
          <p:cNvSpPr txBox="1">
            <a:spLocks/>
          </p:cNvSpPr>
          <p:nvPr/>
        </p:nvSpPr>
        <p:spPr>
          <a:xfrm>
            <a:off x="164843" y="1948070"/>
            <a:ext cx="11862316" cy="5214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sz="1800" dirty="0"/>
          </a:p>
          <a:p>
            <a:pPr algn="l">
              <a:buFont typeface="+mj-lt"/>
              <a:buAutoNum type="arabicPeriod"/>
            </a:pPr>
            <a:r>
              <a:rPr lang="es-MX" sz="2800" dirty="0"/>
              <a:t>Estimular el consumo</a:t>
            </a:r>
          </a:p>
          <a:p>
            <a:pPr algn="l">
              <a:buFont typeface="+mj-lt"/>
              <a:buAutoNum type="arabicPeriod"/>
            </a:pPr>
            <a:r>
              <a:rPr lang="es-MX" sz="2800" dirty="0"/>
              <a:t>Impulsar la economía</a:t>
            </a:r>
          </a:p>
          <a:p>
            <a:pPr algn="l">
              <a:buFont typeface="+mj-lt"/>
              <a:buAutoNum type="arabicPeriod"/>
            </a:pPr>
            <a:r>
              <a:rPr lang="es-MX" sz="2800" dirty="0"/>
              <a:t>Apoyar a las empresas</a:t>
            </a:r>
          </a:p>
          <a:p>
            <a:pPr algn="l">
              <a:buFont typeface="+mj-lt"/>
              <a:buAutoNum type="arabicPeriod"/>
            </a:pPr>
            <a:r>
              <a:rPr lang="es-MX" sz="2800" dirty="0"/>
              <a:t>Promover el comercio formal</a:t>
            </a:r>
          </a:p>
          <a:p>
            <a:pPr algn="l">
              <a:buFont typeface="+mj-lt"/>
              <a:buAutoNum type="arabicPeriod"/>
            </a:pPr>
            <a:r>
              <a:rPr lang="es-MX" sz="2800" dirty="0"/>
              <a:t>Influencia Económica del Buen Fin en Jalisco</a:t>
            </a:r>
          </a:p>
        </p:txBody>
      </p:sp>
      <p:pic>
        <p:nvPicPr>
          <p:cNvPr id="4" name="Imagen 3">
            <a:extLst>
              <a:ext uri="{FF2B5EF4-FFF2-40B4-BE49-F238E27FC236}">
                <a16:creationId xmlns:a16="http://schemas.microsoft.com/office/drawing/2014/main" id="{091AECE0-8161-5C91-D581-63527B6351C5}"/>
              </a:ext>
            </a:extLst>
          </p:cNvPr>
          <p:cNvPicPr>
            <a:picLocks noChangeAspect="1"/>
          </p:cNvPicPr>
          <p:nvPr/>
        </p:nvPicPr>
        <p:blipFill>
          <a:blip r:embed="rId5"/>
          <a:stretch>
            <a:fillRect/>
          </a:stretch>
        </p:blipFill>
        <p:spPr>
          <a:xfrm>
            <a:off x="7857216" y="1816627"/>
            <a:ext cx="2855411" cy="2855411"/>
          </a:xfrm>
          <a:prstGeom prst="rect">
            <a:avLst/>
          </a:prstGeom>
        </p:spPr>
      </p:pic>
    </p:spTree>
    <p:extLst>
      <p:ext uri="{BB962C8B-B14F-4D97-AF65-F5344CB8AC3E}">
        <p14:creationId xmlns:p14="http://schemas.microsoft.com/office/powerpoint/2010/main" val="324329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3E4F-A61A-13CA-F62A-27FE66DF41C2}"/>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FCE3922E-D2BA-EE15-8EAB-331B18897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0D625FC7-B738-1F8A-3D58-F37E99CED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19B73F04-49BD-7491-5E03-2534A9B4354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B978BF5E-1DF1-0D66-3341-4C9389E52E4E}"/>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4DCE69ED-3E43-EFDF-5CB7-97D5A17E6D9F}"/>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B4ED8A0F-5E7D-A54C-B987-2C9B72384697}"/>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ED9A1071-A1BD-FAF7-724D-339C4C95A77E}"/>
              </a:ext>
            </a:extLst>
          </p:cNvPr>
          <p:cNvSpPr txBox="1"/>
          <p:nvPr/>
        </p:nvSpPr>
        <p:spPr>
          <a:xfrm>
            <a:off x="164842" y="379801"/>
            <a:ext cx="2426433" cy="646331"/>
          </a:xfrm>
          <a:prstGeom prst="rect">
            <a:avLst/>
          </a:prstGeom>
          <a:noFill/>
        </p:spPr>
        <p:txBody>
          <a:bodyPr wrap="none" rtlCol="0">
            <a:spAutoFit/>
          </a:bodyPr>
          <a:lstStyle/>
          <a:p>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PROPÓSITO</a:t>
            </a:r>
          </a:p>
        </p:txBody>
      </p:sp>
      <p:sp>
        <p:nvSpPr>
          <p:cNvPr id="2" name="Content Placeholder 2">
            <a:extLst>
              <a:ext uri="{FF2B5EF4-FFF2-40B4-BE49-F238E27FC236}">
                <a16:creationId xmlns:a16="http://schemas.microsoft.com/office/drawing/2014/main" id="{0289E338-6666-0EC8-9A6F-02CFFB04B26B}"/>
              </a:ext>
            </a:extLst>
          </p:cNvPr>
          <p:cNvSpPr txBox="1">
            <a:spLocks/>
          </p:cNvSpPr>
          <p:nvPr/>
        </p:nvSpPr>
        <p:spPr>
          <a:xfrm>
            <a:off x="164842" y="1175658"/>
            <a:ext cx="11862316" cy="5616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dirty="0">
              <a:cs typeface="Times New Roman" panose="02020603050405020304" pitchFamily="18" charset="0"/>
            </a:endParaRPr>
          </a:p>
          <a:p>
            <a:pPr algn="just"/>
            <a:r>
              <a:rPr lang="es-MX" dirty="0">
                <a:cs typeface="Times New Roman" panose="02020603050405020304" pitchFamily="18" charset="0"/>
              </a:rPr>
              <a:t>Para el estado de Jalisco, el Buen Fin tiene un impacto económico significativo, pues la región cuenta con uno de los sectores comerciales más fuertes del país, especialmente en Guadalajara, La influencia económica del Buen Fin en Jalisco puede analizarse en los siguientes aspectos:</a:t>
            </a:r>
          </a:p>
          <a:p>
            <a:pPr algn="just"/>
            <a:endParaRPr lang="es-MX" dirty="0">
              <a:cs typeface="Times New Roman" panose="02020603050405020304" pitchFamily="18" charset="0"/>
            </a:endParaRPr>
          </a:p>
          <a:p>
            <a:pPr algn="l">
              <a:buFont typeface="+mj-lt"/>
              <a:buAutoNum type="arabicPeriod"/>
            </a:pPr>
            <a:r>
              <a:rPr lang="es-MX" dirty="0">
                <a:cs typeface="Times New Roman" panose="02020603050405020304" pitchFamily="18" charset="0"/>
              </a:rPr>
              <a:t>Incremento en las Ventas Locales</a:t>
            </a:r>
          </a:p>
          <a:p>
            <a:pPr algn="l">
              <a:buFont typeface="+mj-lt"/>
              <a:buAutoNum type="arabicPeriod"/>
            </a:pPr>
            <a:r>
              <a:rPr lang="es-MX" dirty="0">
                <a:cs typeface="Times New Roman" panose="02020603050405020304" pitchFamily="18" charset="0"/>
              </a:rPr>
              <a:t>Impulso a la Economía Formal: </a:t>
            </a:r>
          </a:p>
          <a:p>
            <a:pPr algn="l">
              <a:buFont typeface="+mj-lt"/>
              <a:buAutoNum type="arabicPeriod"/>
            </a:pPr>
            <a:r>
              <a:rPr lang="es-MX" dirty="0">
                <a:cs typeface="Times New Roman" panose="02020603050405020304" pitchFamily="18" charset="0"/>
              </a:rPr>
              <a:t>Dinamización del Sector Turístico</a:t>
            </a:r>
          </a:p>
          <a:p>
            <a:pPr algn="l">
              <a:buFont typeface="+mj-lt"/>
              <a:buAutoNum type="arabicPeriod"/>
            </a:pPr>
            <a:r>
              <a:rPr lang="es-MX" dirty="0">
                <a:cs typeface="Times New Roman" panose="02020603050405020304" pitchFamily="18" charset="0"/>
              </a:rPr>
              <a:t>Acceso a Bienes Duraderos</a:t>
            </a:r>
          </a:p>
          <a:p>
            <a:pPr algn="l">
              <a:buFont typeface="+mj-lt"/>
              <a:buAutoNum type="arabicPeriod"/>
            </a:pPr>
            <a:r>
              <a:rPr lang="es-MX" dirty="0">
                <a:cs typeface="Times New Roman" panose="02020603050405020304" pitchFamily="18" charset="0"/>
              </a:rPr>
              <a:t>Aumento en el Endeudamiento Familiar</a:t>
            </a:r>
          </a:p>
          <a:p>
            <a:pPr algn="l">
              <a:buFont typeface="+mj-lt"/>
              <a:buAutoNum type="arabicPeriod"/>
            </a:pPr>
            <a:r>
              <a:rPr lang="es-MX" dirty="0">
                <a:cs typeface="Times New Roman" panose="02020603050405020304" pitchFamily="18" charset="0"/>
              </a:rPr>
              <a:t>Competencia para el Comercio Local</a:t>
            </a:r>
            <a:endParaRPr lang="es-MX" sz="2000" dirty="0">
              <a:cs typeface="Times New Roman" panose="02020603050405020304" pitchFamily="18" charset="0"/>
            </a:endParaRPr>
          </a:p>
        </p:txBody>
      </p:sp>
      <p:pic>
        <p:nvPicPr>
          <p:cNvPr id="4" name="Imagen 3">
            <a:extLst>
              <a:ext uri="{FF2B5EF4-FFF2-40B4-BE49-F238E27FC236}">
                <a16:creationId xmlns:a16="http://schemas.microsoft.com/office/drawing/2014/main" id="{7CDBA6C3-E220-9C44-E8A6-CA28FD88A8E0}"/>
              </a:ext>
            </a:extLst>
          </p:cNvPr>
          <p:cNvPicPr>
            <a:picLocks noChangeAspect="1"/>
          </p:cNvPicPr>
          <p:nvPr/>
        </p:nvPicPr>
        <p:blipFill>
          <a:blip r:embed="rId5"/>
          <a:stretch>
            <a:fillRect/>
          </a:stretch>
        </p:blipFill>
        <p:spPr>
          <a:xfrm>
            <a:off x="7470617" y="3178764"/>
            <a:ext cx="2778283" cy="2629446"/>
          </a:xfrm>
          <a:prstGeom prst="rect">
            <a:avLst/>
          </a:prstGeom>
        </p:spPr>
      </p:pic>
    </p:spTree>
    <p:extLst>
      <p:ext uri="{BB962C8B-B14F-4D97-AF65-F5344CB8AC3E}">
        <p14:creationId xmlns:p14="http://schemas.microsoft.com/office/powerpoint/2010/main" val="149710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4EF7-CEEC-98A1-EC2C-6B94D34C0A46}"/>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0A5DAAF7-AECB-5DA4-C728-00BD969FD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A2FC5CFF-946D-39CA-79B4-30FE139DB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00D6D98A-9FD9-FEDC-624B-90EA5F93D9A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CA6FEFC0-8D32-2DFF-A37D-751AD8BEDA2C}"/>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41F31940-57E0-180C-44E1-90F5E40A213D}"/>
              </a:ext>
            </a:extLst>
          </p:cNvPr>
          <p:cNvCxnSpPr>
            <a:cxnSpLocks/>
          </p:cNvCxnSpPr>
          <p:nvPr/>
        </p:nvCxnSpPr>
        <p:spPr>
          <a:xfrm flipH="1">
            <a:off x="5147733" y="2774099"/>
            <a:ext cx="948267" cy="13661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DAA6634D-D507-A7C1-E90F-F862E862FCC9}"/>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D1EE0685-C5DB-2991-25AA-2F0C882CDB71}"/>
              </a:ext>
            </a:extLst>
          </p:cNvPr>
          <p:cNvSpPr txBox="1"/>
          <p:nvPr/>
        </p:nvSpPr>
        <p:spPr>
          <a:xfrm>
            <a:off x="164842" y="379801"/>
            <a:ext cx="4745466" cy="523220"/>
          </a:xfrm>
          <a:prstGeom prst="rect">
            <a:avLst/>
          </a:prstGeom>
          <a:noFill/>
        </p:spPr>
        <p:txBody>
          <a:bodyPr wrap="none" rtlCol="0">
            <a:spAutoFit/>
          </a:bodyPr>
          <a:lstStyle/>
          <a:p>
            <a:r>
              <a:rPr lang="es-MX"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PROS Y CONTRA DEL BUEN FIN</a:t>
            </a:r>
          </a:p>
        </p:txBody>
      </p:sp>
      <p:sp>
        <p:nvSpPr>
          <p:cNvPr id="4" name="Título 3">
            <a:extLst>
              <a:ext uri="{FF2B5EF4-FFF2-40B4-BE49-F238E27FC236}">
                <a16:creationId xmlns:a16="http://schemas.microsoft.com/office/drawing/2014/main" id="{9307DE96-2D98-B273-8B6D-0213202FFDB1}"/>
              </a:ext>
            </a:extLst>
          </p:cNvPr>
          <p:cNvSpPr>
            <a:spLocks noGrp="1"/>
          </p:cNvSpPr>
          <p:nvPr>
            <p:ph type="title"/>
          </p:nvPr>
        </p:nvSpPr>
        <p:spPr/>
        <p:txBody>
          <a:bodyPr/>
          <a:lstStyle/>
          <a:p>
            <a:endParaRPr lang="es-MX" dirty="0"/>
          </a:p>
        </p:txBody>
      </p:sp>
      <p:sp>
        <p:nvSpPr>
          <p:cNvPr id="5" name="Marcador de texto 4">
            <a:extLst>
              <a:ext uri="{FF2B5EF4-FFF2-40B4-BE49-F238E27FC236}">
                <a16:creationId xmlns:a16="http://schemas.microsoft.com/office/drawing/2014/main" id="{EADB2E9D-C681-3F8B-F68A-4FF48BCE28DA}"/>
              </a:ext>
            </a:extLst>
          </p:cNvPr>
          <p:cNvSpPr>
            <a:spLocks noGrp="1"/>
          </p:cNvSpPr>
          <p:nvPr>
            <p:ph type="body" idx="1"/>
          </p:nvPr>
        </p:nvSpPr>
        <p:spPr>
          <a:xfrm>
            <a:off x="839788" y="1143758"/>
            <a:ext cx="5157787" cy="823912"/>
          </a:xfrm>
        </p:spPr>
        <p:txBody>
          <a:bodyPr/>
          <a:lstStyle/>
          <a:p>
            <a:pPr algn="ctr"/>
            <a:r>
              <a:rPr lang="en-US" dirty="0"/>
              <a:t>PRO</a:t>
            </a:r>
            <a:endParaRPr lang="es-MX" dirty="0"/>
          </a:p>
        </p:txBody>
      </p:sp>
      <p:sp>
        <p:nvSpPr>
          <p:cNvPr id="6" name="Marcador de contenido 5">
            <a:extLst>
              <a:ext uri="{FF2B5EF4-FFF2-40B4-BE49-F238E27FC236}">
                <a16:creationId xmlns:a16="http://schemas.microsoft.com/office/drawing/2014/main" id="{42035903-B9BB-FE2E-6AEA-73069E9660DB}"/>
              </a:ext>
            </a:extLst>
          </p:cNvPr>
          <p:cNvSpPr>
            <a:spLocks noGrp="1"/>
          </p:cNvSpPr>
          <p:nvPr>
            <p:ph sz="half" idx="2"/>
          </p:nvPr>
        </p:nvSpPr>
        <p:spPr>
          <a:xfrm>
            <a:off x="101606" y="1931425"/>
            <a:ext cx="5157787" cy="4258237"/>
          </a:xfrm>
        </p:spPr>
        <p:txBody>
          <a:bodyPr>
            <a:normAutofit fontScale="32500" lnSpcReduction="20000"/>
          </a:bodyPr>
          <a:lstStyle/>
          <a:p>
            <a:pPr algn="just">
              <a:buFont typeface="+mj-lt"/>
              <a:buAutoNum type="arabicPeriod"/>
            </a:pPr>
            <a:r>
              <a:rPr lang="es-MX" sz="4900" b="1" dirty="0">
                <a:cs typeface="Times New Roman" panose="02020603050405020304" pitchFamily="18" charset="0"/>
              </a:rPr>
              <a:t>Descuentos y Promociones</a:t>
            </a:r>
            <a:r>
              <a:rPr lang="es-MX" sz="4900" dirty="0">
                <a:cs typeface="Times New Roman" panose="02020603050405020304" pitchFamily="18" charset="0"/>
              </a:rPr>
              <a:t>: Muchas tiendas ofrecen descuentos que permiten a las personas adquirir </a:t>
            </a:r>
          </a:p>
          <a:p>
            <a:pPr algn="just">
              <a:buFont typeface="+mj-lt"/>
              <a:buAutoNum type="arabicPeriod"/>
            </a:pPr>
            <a:r>
              <a:rPr lang="es-MX" sz="4900" b="1" dirty="0">
                <a:cs typeface="Times New Roman" panose="02020603050405020304" pitchFamily="18" charset="0"/>
              </a:rPr>
              <a:t>Facilidades de Financiamiento</a:t>
            </a:r>
            <a:r>
              <a:rPr lang="es-MX" sz="4900" dirty="0">
                <a:cs typeface="Times New Roman" panose="02020603050405020304" pitchFamily="18" charset="0"/>
              </a:rPr>
              <a:t>: Algunos comercios ofrecen meses sin intereses y otras opciones de financiamiento que permiten a las personas con ingresos bajos adquirir productos pagando a plazos. Para quienes no pueden desembolsar una cantidad grande de una sola vez, esto representa una oportunidad de compra.</a:t>
            </a:r>
          </a:p>
          <a:p>
            <a:pPr algn="just">
              <a:buFont typeface="+mj-lt"/>
              <a:buAutoNum type="arabicPeriod"/>
            </a:pPr>
            <a:r>
              <a:rPr lang="es-MX" sz="4900" b="1" dirty="0">
                <a:cs typeface="Times New Roman" panose="02020603050405020304" pitchFamily="18" charset="0"/>
              </a:rPr>
              <a:t>Impulso a la Economía Local</a:t>
            </a:r>
            <a:r>
              <a:rPr lang="es-MX" sz="4900" dirty="0">
                <a:cs typeface="Times New Roman" panose="02020603050405020304" pitchFamily="18" charset="0"/>
              </a:rPr>
              <a:t>: La participación en el Buen Fin incentiva a las pequeñas y medianas empresas, que suelen participar ofreciendo promociones y descuentos. Esto ayuda a fortalecer la economía local, generando mayores ingresos para los comerciantes de Jalisco.</a:t>
            </a:r>
          </a:p>
          <a:p>
            <a:pPr algn="just">
              <a:buFont typeface="+mj-lt"/>
              <a:buAutoNum type="arabicPeriod"/>
            </a:pPr>
            <a:r>
              <a:rPr lang="es-MX" sz="4900" b="1" dirty="0">
                <a:cs typeface="Times New Roman" panose="02020603050405020304" pitchFamily="18" charset="0"/>
              </a:rPr>
              <a:t>Acceso a Tecnología y Electrodomésticos</a:t>
            </a:r>
            <a:r>
              <a:rPr lang="es-MX" sz="4900" dirty="0">
                <a:cs typeface="Times New Roman" panose="02020603050405020304" pitchFamily="18" charset="0"/>
              </a:rPr>
              <a:t>: Familias de bajos ingresos, como una proporción de las que perciben el salario mínimo, pueden adquirir productos esenciales o de mejora del hogar (como electrodomésticos o dispositivos electrónicos) a un menor precio, ayudándoles a mejorar su calidad de vida.</a:t>
            </a:r>
          </a:p>
          <a:p>
            <a:endParaRPr lang="es-MX" dirty="0"/>
          </a:p>
        </p:txBody>
      </p:sp>
      <p:sp>
        <p:nvSpPr>
          <p:cNvPr id="7" name="Marcador de texto 6">
            <a:extLst>
              <a:ext uri="{FF2B5EF4-FFF2-40B4-BE49-F238E27FC236}">
                <a16:creationId xmlns:a16="http://schemas.microsoft.com/office/drawing/2014/main" id="{B250A631-8C17-010A-0890-A622C15F8F54}"/>
              </a:ext>
            </a:extLst>
          </p:cNvPr>
          <p:cNvSpPr>
            <a:spLocks noGrp="1"/>
          </p:cNvSpPr>
          <p:nvPr>
            <p:ph type="body" sz="quarter" idx="3"/>
          </p:nvPr>
        </p:nvSpPr>
        <p:spPr>
          <a:xfrm>
            <a:off x="6096000" y="1107513"/>
            <a:ext cx="5183188" cy="823912"/>
          </a:xfrm>
        </p:spPr>
        <p:txBody>
          <a:bodyPr/>
          <a:lstStyle/>
          <a:p>
            <a:pPr algn="ctr"/>
            <a:r>
              <a:rPr lang="en-US" dirty="0"/>
              <a:t>CONTRA</a:t>
            </a:r>
            <a:endParaRPr lang="es-MX" dirty="0"/>
          </a:p>
        </p:txBody>
      </p:sp>
      <p:sp>
        <p:nvSpPr>
          <p:cNvPr id="15" name="Rectangle 4">
            <a:extLst>
              <a:ext uri="{FF2B5EF4-FFF2-40B4-BE49-F238E27FC236}">
                <a16:creationId xmlns:a16="http://schemas.microsoft.com/office/drawing/2014/main" id="{510A65BB-9F9A-71C4-CF19-F158C9CE856C}"/>
              </a:ext>
            </a:extLst>
          </p:cNvPr>
          <p:cNvSpPr>
            <a:spLocks noGrp="1" noChangeArrowheads="1"/>
          </p:cNvSpPr>
          <p:nvPr>
            <p:ph sz="quarter" idx="4"/>
          </p:nvPr>
        </p:nvSpPr>
        <p:spPr bwMode="auto">
          <a:xfrm>
            <a:off x="5545667" y="1963180"/>
            <a:ext cx="64814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1" i="0" u="none" strike="noStrike" cap="none" normalizeH="0" baseline="0" dirty="0">
                <a:ln>
                  <a:noFill/>
                </a:ln>
                <a:solidFill>
                  <a:schemeClr val="tx1"/>
                </a:solidFill>
                <a:effectLst/>
                <a:cs typeface="Times New Roman" panose="02020603050405020304" pitchFamily="18" charset="0"/>
              </a:rPr>
              <a:t>Endeudamiento</a:t>
            </a:r>
            <a:r>
              <a:rPr kumimoji="0" lang="es-MX" altLang="es-MX" sz="1600" b="0" i="0" u="none" strike="noStrike" cap="none" normalizeH="0" baseline="0" dirty="0">
                <a:ln>
                  <a:noFill/>
                </a:ln>
                <a:solidFill>
                  <a:schemeClr val="tx1"/>
                </a:solidFill>
                <a:effectLst/>
                <a:cs typeface="Times New Roman" panose="02020603050405020304" pitchFamily="18" charset="0"/>
              </a:rPr>
              <a:t>: Las ofertas y facilidades de financiamiento pueden llevar a compras impulsivas y, en consecuencia, a endeudamiento. </a:t>
            </a:r>
            <a:r>
              <a:rPr kumimoji="0" lang="es-MX" altLang="es-MX" sz="1600" b="1" i="0" u="none" strike="noStrike" cap="none" normalizeH="0" baseline="0" dirty="0">
                <a:ln>
                  <a:noFill/>
                </a:ln>
                <a:solidFill>
                  <a:schemeClr val="tx1"/>
                </a:solidFill>
                <a:effectLst/>
                <a:cs typeface="Times New Roman" panose="02020603050405020304" pitchFamily="18" charset="0"/>
              </a:rPr>
              <a:t>Consumo por Encima de las Necesidades</a:t>
            </a:r>
            <a:r>
              <a:rPr kumimoji="0" lang="es-MX" altLang="es-MX" sz="1600" b="0" i="0" u="none" strike="noStrike" cap="none" normalizeH="0" baseline="0" dirty="0">
                <a:ln>
                  <a:noFill/>
                </a:ln>
                <a:solidFill>
                  <a:schemeClr val="tx1"/>
                </a:solidFill>
                <a:effectLst/>
                <a:cs typeface="Times New Roman" panose="02020603050405020304" pitchFamily="18" charset="0"/>
              </a:rPr>
              <a:t>: Las campañas de publicidad pueden motivar a las personas a comprar productos que no necesitan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1" i="0" u="none" strike="noStrike" cap="none" normalizeH="0" baseline="0" dirty="0">
                <a:ln>
                  <a:noFill/>
                </a:ln>
                <a:solidFill>
                  <a:schemeClr val="tx1"/>
                </a:solidFill>
                <a:effectLst/>
                <a:cs typeface="Times New Roman" panose="02020603050405020304" pitchFamily="18" charset="0"/>
              </a:rPr>
              <a:t>Limitación de Ahorro</a:t>
            </a:r>
            <a:r>
              <a:rPr kumimoji="0" lang="es-MX" altLang="es-MX" sz="1600" b="0" i="0" u="none" strike="noStrike" cap="none" normalizeH="0" baseline="0" dirty="0">
                <a:ln>
                  <a:noFill/>
                </a:ln>
                <a:solidFill>
                  <a:schemeClr val="tx1"/>
                </a:solidFill>
                <a:effectLst/>
                <a:cs typeface="Times New Roman" panose="02020603050405020304" pitchFamily="18" charset="0"/>
              </a:rPr>
              <a:t>: Para las personas que perciben el salario mínimo, el Buen Fin puede reducir aún más sus posibilidades de ahorrar.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1" i="0" u="none" strike="noStrike" cap="none" normalizeH="0" baseline="0" dirty="0">
                <a:ln>
                  <a:noFill/>
                </a:ln>
                <a:solidFill>
                  <a:schemeClr val="tx1"/>
                </a:solidFill>
                <a:effectLst/>
                <a:cs typeface="Times New Roman" panose="02020603050405020304" pitchFamily="18" charset="0"/>
              </a:rPr>
              <a:t>Desigualdad en el Acceso a Ofertas</a:t>
            </a:r>
            <a:r>
              <a:rPr kumimoji="0" lang="es-MX" altLang="es-MX" sz="1600" b="0" i="0" u="none" strike="noStrike" cap="none" normalizeH="0" baseline="0" dirty="0">
                <a:ln>
                  <a:noFill/>
                </a:ln>
                <a:solidFill>
                  <a:schemeClr val="tx1"/>
                </a:solidFill>
                <a:effectLst/>
                <a:cs typeface="Times New Roman" panose="02020603050405020304" pitchFamily="18" charset="0"/>
              </a:rPr>
              <a:t>: Las ofertas y descuentos son más aprovechables para quienes tienen capacidad de compra o acceso a crédito. Las familias con ingresos mínimos, en muchos casos, quedan fuera de este beneficio si no pueden acceder a las opciones de financiamiento.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altLang="es-MX" sz="1600" b="1" i="0" u="none" strike="noStrike" cap="none" normalizeH="0" baseline="0" dirty="0">
                <a:ln>
                  <a:noFill/>
                </a:ln>
                <a:solidFill>
                  <a:schemeClr val="tx1"/>
                </a:solidFill>
                <a:effectLst/>
                <a:cs typeface="Times New Roman" panose="02020603050405020304" pitchFamily="18" charset="0"/>
              </a:rPr>
              <a:t>Efectos Psicológicos y Estrés Financiero</a:t>
            </a:r>
            <a:r>
              <a:rPr kumimoji="0" lang="es-MX" altLang="es-MX" sz="1600" b="0" i="0" u="none" strike="noStrike" cap="none" normalizeH="0" baseline="0" dirty="0">
                <a:ln>
                  <a:noFill/>
                </a:ln>
                <a:solidFill>
                  <a:schemeClr val="tx1"/>
                </a:solidFill>
                <a:effectLst/>
                <a:cs typeface="Times New Roman" panose="02020603050405020304" pitchFamily="18" charset="0"/>
              </a:rPr>
              <a:t>: La constante exposición a publicidad generar ansiedad y presión social. Las personas con salarios bajos pueden sentir que "se están quedando atrás" si no aprovechan las ofertas, generando un estrés adicional .</a:t>
            </a:r>
          </a:p>
        </p:txBody>
      </p:sp>
    </p:spTree>
    <p:extLst>
      <p:ext uri="{BB962C8B-B14F-4D97-AF65-F5344CB8AC3E}">
        <p14:creationId xmlns:p14="http://schemas.microsoft.com/office/powerpoint/2010/main" val="272992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7B40-C0CF-A049-2CC5-86F43D4C4B37}"/>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BCE6F330-91E4-ECBE-D35F-3CC50B01F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03466DAF-8006-A893-B203-77F1998AA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768B03B8-4364-6106-1C28-BE847EFD27D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35278B53-0588-A0DF-3D9C-F042CC6FFABB}"/>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0395FB57-729C-9D4E-EDA2-4A75582D319A}"/>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305AE267-67D4-D7A8-A696-1D05B853E562}"/>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D9991449-E6ED-F5A1-CBB3-26F1467EFE85}"/>
              </a:ext>
            </a:extLst>
          </p:cNvPr>
          <p:cNvSpPr txBox="1"/>
          <p:nvPr/>
        </p:nvSpPr>
        <p:spPr>
          <a:xfrm>
            <a:off x="164842" y="379801"/>
            <a:ext cx="4790992" cy="646331"/>
          </a:xfrm>
          <a:prstGeom prst="rect">
            <a:avLst/>
          </a:prstGeom>
          <a:noFill/>
        </p:spPr>
        <p:txBody>
          <a:bodyPr wrap="none" rtlCol="0">
            <a:spAutoFit/>
          </a:bodyPr>
          <a:lstStyle/>
          <a:p>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EL BUEN FIN EN JALISCO</a:t>
            </a:r>
          </a:p>
        </p:txBody>
      </p:sp>
      <p:sp>
        <p:nvSpPr>
          <p:cNvPr id="2" name="Content Placeholder 2">
            <a:extLst>
              <a:ext uri="{FF2B5EF4-FFF2-40B4-BE49-F238E27FC236}">
                <a16:creationId xmlns:a16="http://schemas.microsoft.com/office/drawing/2014/main" id="{C62175BA-310E-6636-3C77-30F883098FB7}"/>
              </a:ext>
            </a:extLst>
          </p:cNvPr>
          <p:cNvSpPr txBox="1">
            <a:spLocks/>
          </p:cNvSpPr>
          <p:nvPr/>
        </p:nvSpPr>
        <p:spPr>
          <a:xfrm>
            <a:off x="164842" y="1175658"/>
            <a:ext cx="11862316" cy="5616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dirty="0">
              <a:cs typeface="Times New Roman" panose="02020603050405020304" pitchFamily="18" charset="0"/>
            </a:endParaRPr>
          </a:p>
          <a:p>
            <a:pPr algn="just"/>
            <a:r>
              <a:rPr lang="es-MX" dirty="0">
                <a:cs typeface="Times New Roman" panose="02020603050405020304" pitchFamily="18" charset="0"/>
              </a:rPr>
              <a:t>Para el estado de Jalisco, el Buen Fin tiene un impacto económico significativo, pues la región cuenta con uno de los sectores comerciales más fuertes del país, especialmente en Guadalajara, La influencia económica del Buen Fin en Jalisco puede analizarse en los siguientes aspectos:</a:t>
            </a:r>
          </a:p>
          <a:p>
            <a:pPr algn="just"/>
            <a:r>
              <a:rPr lang="es-MX" dirty="0">
                <a:cs typeface="Times New Roman" panose="02020603050405020304" pitchFamily="18" charset="0"/>
              </a:rPr>
              <a:t>El Buen Fin trae beneficios claros en términos de acceso a productos a mejores precios y la posibilidad de obtener bienes necesarios. Sin embargo, en el contexto de personas con ingresos mínimos, es importante tener precaución. </a:t>
            </a:r>
          </a:p>
          <a:p>
            <a:pPr algn="just"/>
            <a:r>
              <a:rPr lang="es-MX" dirty="0">
                <a:cs typeface="Times New Roman" panose="02020603050405020304" pitchFamily="18" charset="0"/>
              </a:rPr>
              <a:t>El riesgo de endeudamiento y la presión de compra son altos, y pueden llevar a problemas financieros a largo plazo si no se gestionan con cuidado. </a:t>
            </a:r>
          </a:p>
          <a:p>
            <a:pPr algn="just"/>
            <a:r>
              <a:rPr lang="es-MX" dirty="0">
                <a:cs typeface="Times New Roman" panose="02020603050405020304" pitchFamily="18" charset="0"/>
              </a:rPr>
              <a:t>Para quienes ganan salarios mínimos, es útil analizar si las compras durante el Buen Fin son realmente necesarias y evaluar bien las condiciones de financiamiento antes de comprometerse a ellas.</a:t>
            </a:r>
          </a:p>
        </p:txBody>
      </p:sp>
    </p:spTree>
    <p:extLst>
      <p:ext uri="{BB962C8B-B14F-4D97-AF65-F5344CB8AC3E}">
        <p14:creationId xmlns:p14="http://schemas.microsoft.com/office/powerpoint/2010/main" val="30567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AC0E-A0B8-9ACB-A852-95BEC1A56A60}"/>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1102196E-0CB9-F090-58E5-4FDE7E860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847BCE7C-1F95-FBA1-FA61-50F623B2A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F98F5DEA-B477-B88C-1E21-25E359362BD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5719EA11-7524-58DA-5777-C1C1A43C485F}"/>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7B14F8A0-C588-11B3-33F7-19A5069F1C75}"/>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A9262D57-4E1C-D54F-A2D9-CD3B5588E8D9}"/>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4CDA1543-5AEC-8945-56D4-CFADFE5AE11A}"/>
              </a:ext>
            </a:extLst>
          </p:cNvPr>
          <p:cNvSpPr txBox="1"/>
          <p:nvPr/>
        </p:nvSpPr>
        <p:spPr>
          <a:xfrm>
            <a:off x="164842" y="379801"/>
            <a:ext cx="2729978" cy="646331"/>
          </a:xfrm>
          <a:prstGeom prst="rect">
            <a:avLst/>
          </a:prstGeom>
          <a:noFill/>
        </p:spPr>
        <p:txBody>
          <a:bodyPr wrap="none" rtlCol="0">
            <a:spAutoFit/>
          </a:bodyPr>
          <a:lstStyle/>
          <a:p>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C</a:t>
            </a:r>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ONCLUSION</a:t>
            </a:r>
          </a:p>
        </p:txBody>
      </p:sp>
      <p:sp>
        <p:nvSpPr>
          <p:cNvPr id="2" name="Content Placeholder 2">
            <a:extLst>
              <a:ext uri="{FF2B5EF4-FFF2-40B4-BE49-F238E27FC236}">
                <a16:creationId xmlns:a16="http://schemas.microsoft.com/office/drawing/2014/main" id="{F2182AD4-2EC5-8D11-18F6-190E20949E63}"/>
              </a:ext>
            </a:extLst>
          </p:cNvPr>
          <p:cNvSpPr txBox="1">
            <a:spLocks/>
          </p:cNvSpPr>
          <p:nvPr/>
        </p:nvSpPr>
        <p:spPr>
          <a:xfrm>
            <a:off x="164842" y="1459592"/>
            <a:ext cx="11862316" cy="51051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MX" dirty="0"/>
          </a:p>
          <a:p>
            <a:pPr algn="just"/>
            <a:r>
              <a:rPr lang="es-MX" dirty="0"/>
              <a:t>Si se considera que entre 25 y 28% de la población en Jalisco percibe ingresos mínimos, el Buen Fin representa un desafío importante para estos sectores. </a:t>
            </a:r>
          </a:p>
          <a:p>
            <a:pPr algn="just"/>
            <a:r>
              <a:rPr lang="es-MX" dirty="0"/>
              <a:t>Las personas deben preguntarse si realmente necesitan el producto y si pueden asumir el costo sin comprometer sus ingresos y presupuesto futuro para necesidades esenciales. </a:t>
            </a:r>
          </a:p>
          <a:p>
            <a:pPr algn="just"/>
            <a:r>
              <a:rPr lang="es-MX" dirty="0"/>
              <a:t>Evaluar las opciones de financiamiento, y priorizar productos de primera necesidad o de largo plazo sobre las compras impulsivas.</a:t>
            </a:r>
          </a:p>
          <a:p>
            <a:pPr algn="just"/>
            <a:r>
              <a:rPr lang="es-MX" dirty="0"/>
              <a:t> Además, es recomendable comparar precios y asegurarse de que los descuentos sean verdaderamente beneficiosos.</a:t>
            </a:r>
          </a:p>
          <a:p>
            <a:pPr algn="just"/>
            <a:r>
              <a:rPr lang="es-MX" dirty="0"/>
              <a:t>De esta manera, aunque el Buen Fin ofrece descuentos atractivos, la clave para quienes tienen ingresos limitados es actuar con prudencia</a:t>
            </a:r>
            <a:r>
              <a:rPr lang="es-MX" sz="2000" dirty="0"/>
              <a:t>.</a:t>
            </a:r>
          </a:p>
          <a:p>
            <a:pPr algn="just"/>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96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descr="Imagen en blanco y negro&#10;&#10;Descripción generada automáticamente con confianza media"/>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1" name="Google Shape;131;p5" descr="Logotipo&#10;&#10;Descripción generada automáticamente"/>
          <p:cNvPicPr preferRelativeResize="0"/>
          <p:nvPr/>
        </p:nvPicPr>
        <p:blipFill rotWithShape="1">
          <a:blip r:embed="rId4">
            <a:alphaModFix/>
          </a:blip>
          <a:srcRect/>
          <a:stretch/>
        </p:blipFill>
        <p:spPr>
          <a:xfrm>
            <a:off x="9234157" y="234857"/>
            <a:ext cx="2680028" cy="1119160"/>
          </a:xfrm>
          <a:prstGeom prst="rect">
            <a:avLst/>
          </a:prstGeom>
          <a:noFill/>
          <a:ln>
            <a:noFill/>
          </a:ln>
        </p:spPr>
      </p:pic>
      <p:pic>
        <p:nvPicPr>
          <p:cNvPr id="132" name="Google Shape;132;p5"/>
          <p:cNvPicPr preferRelativeResize="0"/>
          <p:nvPr/>
        </p:nvPicPr>
        <p:blipFill rotWithShape="1">
          <a:blip r:embed="rId5">
            <a:alphaModFix/>
          </a:blip>
          <a:srcRect/>
          <a:stretch/>
        </p:blipFill>
        <p:spPr>
          <a:xfrm>
            <a:off x="305812" y="425736"/>
            <a:ext cx="2703812" cy="737403"/>
          </a:xfrm>
          <a:prstGeom prst="rect">
            <a:avLst/>
          </a:prstGeom>
          <a:noFill/>
          <a:ln>
            <a:noFill/>
          </a:ln>
        </p:spPr>
      </p:pic>
      <p:pic>
        <p:nvPicPr>
          <p:cNvPr id="133" name="Google Shape;133;p5"/>
          <p:cNvPicPr preferRelativeResize="0"/>
          <p:nvPr/>
        </p:nvPicPr>
        <p:blipFill rotWithShape="1">
          <a:blip r:embed="rId6">
            <a:alphaModFix/>
          </a:blip>
          <a:srcRect/>
          <a:stretch/>
        </p:blipFill>
        <p:spPr>
          <a:xfrm>
            <a:off x="3191650" y="444701"/>
            <a:ext cx="2847852" cy="699472"/>
          </a:xfrm>
          <a:prstGeom prst="rect">
            <a:avLst/>
          </a:prstGeom>
          <a:noFill/>
          <a:ln>
            <a:noFill/>
          </a:ln>
        </p:spPr>
      </p:pic>
      <p:pic>
        <p:nvPicPr>
          <p:cNvPr id="134" name="Google Shape;134;p5"/>
          <p:cNvPicPr preferRelativeResize="0"/>
          <p:nvPr/>
        </p:nvPicPr>
        <p:blipFill rotWithShape="1">
          <a:blip r:embed="rId7">
            <a:alphaModFix/>
          </a:blip>
          <a:srcRect/>
          <a:stretch/>
        </p:blipFill>
        <p:spPr>
          <a:xfrm>
            <a:off x="6204279" y="56647"/>
            <a:ext cx="1660028" cy="1475581"/>
          </a:xfrm>
          <a:prstGeom prst="rect">
            <a:avLst/>
          </a:prstGeom>
          <a:noFill/>
          <a:ln>
            <a:noFill/>
          </a:ln>
        </p:spPr>
      </p:pic>
      <p:pic>
        <p:nvPicPr>
          <p:cNvPr id="135" name="Google Shape;135;p5" descr="Logotipo&#10;&#10;Descripción generada automáticamente"/>
          <p:cNvPicPr preferRelativeResize="0"/>
          <p:nvPr/>
        </p:nvPicPr>
        <p:blipFill rotWithShape="1">
          <a:blip r:embed="rId8">
            <a:alphaModFix/>
          </a:blip>
          <a:srcRect/>
          <a:stretch/>
        </p:blipFill>
        <p:spPr>
          <a:xfrm>
            <a:off x="8007903" y="401667"/>
            <a:ext cx="1082657" cy="785541"/>
          </a:xfrm>
          <a:prstGeom prst="rect">
            <a:avLst/>
          </a:prstGeom>
          <a:noFill/>
          <a:ln>
            <a:noFill/>
          </a:ln>
        </p:spPr>
      </p:pic>
      <p:pic>
        <p:nvPicPr>
          <p:cNvPr id="16" name="Imagen 15">
            <a:extLst>
              <a:ext uri="{FF2B5EF4-FFF2-40B4-BE49-F238E27FC236}">
                <a16:creationId xmlns:a16="http://schemas.microsoft.com/office/drawing/2014/main" id="{38367DCF-24CC-585B-EBD2-A9751ACC9632}"/>
              </a:ext>
            </a:extLst>
          </p:cNvPr>
          <p:cNvPicPr>
            <a:picLocks noChangeAspect="1"/>
          </p:cNvPicPr>
          <p:nvPr/>
        </p:nvPicPr>
        <p:blipFill>
          <a:blip r:embed="rId9"/>
          <a:stretch>
            <a:fillRect/>
          </a:stretch>
        </p:blipFill>
        <p:spPr>
          <a:xfrm>
            <a:off x="4275564" y="3456034"/>
            <a:ext cx="8547333" cy="2255716"/>
          </a:xfrm>
          <a:prstGeom prst="rect">
            <a:avLst/>
          </a:prstGeom>
        </p:spPr>
      </p:pic>
      <p:pic>
        <p:nvPicPr>
          <p:cNvPr id="17" name="Imagen 16">
            <a:extLst>
              <a:ext uri="{FF2B5EF4-FFF2-40B4-BE49-F238E27FC236}">
                <a16:creationId xmlns:a16="http://schemas.microsoft.com/office/drawing/2014/main" id="{12721E48-38B4-AFAC-8E89-FE3A1E15A0A2}"/>
              </a:ext>
            </a:extLst>
          </p:cNvPr>
          <p:cNvPicPr>
            <a:picLocks noChangeAspect="1"/>
          </p:cNvPicPr>
          <p:nvPr/>
        </p:nvPicPr>
        <p:blipFill>
          <a:blip r:embed="rId10"/>
          <a:stretch>
            <a:fillRect/>
          </a:stretch>
        </p:blipFill>
        <p:spPr>
          <a:xfrm>
            <a:off x="2723161" y="2420274"/>
            <a:ext cx="6962235" cy="1176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7A930A69-CAB1-DB80-FDCC-999BFC03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ACF0C018-C1EE-AAB1-B9F6-DAFCE4B67310}"/>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55290504-E04A-4E9C-F1E8-95CD93150C1B}"/>
              </a:ext>
            </a:extLst>
          </p:cNvPr>
          <p:cNvSpPr txBox="1"/>
          <p:nvPr/>
        </p:nvSpPr>
        <p:spPr>
          <a:xfrm>
            <a:off x="3337112" y="173236"/>
            <a:ext cx="4047518"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Recomendaciones</a:t>
            </a:r>
          </a:p>
        </p:txBody>
      </p:sp>
      <p:graphicFrame>
        <p:nvGraphicFramePr>
          <p:cNvPr id="2" name="Diagrama 2">
            <a:extLst>
              <a:ext uri="{FF2B5EF4-FFF2-40B4-BE49-F238E27FC236}">
                <a16:creationId xmlns:a16="http://schemas.microsoft.com/office/drawing/2014/main" id="{0E506A58-EF96-4AA4-0996-56FBA65864C9}"/>
              </a:ext>
            </a:extLst>
          </p:cNvPr>
          <p:cNvGraphicFramePr/>
          <p:nvPr>
            <p:extLst>
              <p:ext uri="{D42A27DB-BD31-4B8C-83A1-F6EECF244321}">
                <p14:modId xmlns:p14="http://schemas.microsoft.com/office/powerpoint/2010/main" val="860911708"/>
              </p:ext>
            </p:extLst>
          </p:nvPr>
        </p:nvGraphicFramePr>
        <p:xfrm>
          <a:off x="2308209" y="1321151"/>
          <a:ext cx="7575582" cy="4987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71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7A930A69-CAB1-DB80-FDCC-999BFC03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ACF0C018-C1EE-AAB1-B9F6-DAFCE4B67310}"/>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55290504-E04A-4E9C-F1E8-95CD93150C1B}"/>
              </a:ext>
            </a:extLst>
          </p:cNvPr>
          <p:cNvSpPr txBox="1"/>
          <p:nvPr/>
        </p:nvSpPr>
        <p:spPr>
          <a:xfrm>
            <a:off x="3337112" y="173236"/>
            <a:ext cx="6071214"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Si realizas compras vía web </a:t>
            </a:r>
          </a:p>
        </p:txBody>
      </p:sp>
      <p:graphicFrame>
        <p:nvGraphicFramePr>
          <p:cNvPr id="4" name="Diagram 3">
            <a:extLst>
              <a:ext uri="{FF2B5EF4-FFF2-40B4-BE49-F238E27FC236}">
                <a16:creationId xmlns:a16="http://schemas.microsoft.com/office/drawing/2014/main" id="{AE0144F2-6CB2-C488-62F4-84A9C9F0D605}"/>
              </a:ext>
            </a:extLst>
          </p:cNvPr>
          <p:cNvGraphicFramePr/>
          <p:nvPr>
            <p:extLst>
              <p:ext uri="{D42A27DB-BD31-4B8C-83A1-F6EECF244321}">
                <p14:modId xmlns:p14="http://schemas.microsoft.com/office/powerpoint/2010/main" val="1908472868"/>
              </p:ext>
            </p:extLst>
          </p:nvPr>
        </p:nvGraphicFramePr>
        <p:xfrm>
          <a:off x="2262146" y="108010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0530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5E1E-62C5-FD47-5602-55828C14D1C6}"/>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632A6B75-0276-1A0A-A381-CB83895A8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5EDA7307-5971-B2A3-E01C-3D56208B5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DC832A79-AB0D-70FA-16C7-AC7EDCEA38B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AC2149BC-4CEB-865E-21C7-802DDD09DA5F}"/>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904D6B01-4240-4BEB-228B-AD621A9E25D9}"/>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02E6E9DA-11D2-3E3D-3E8C-931C059A5DF4}"/>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127E98EF-8BDB-BAF6-3862-7C1D712021A1}"/>
              </a:ext>
            </a:extLst>
          </p:cNvPr>
          <p:cNvSpPr txBox="1"/>
          <p:nvPr/>
        </p:nvSpPr>
        <p:spPr>
          <a:xfrm>
            <a:off x="593912" y="300957"/>
            <a:ext cx="3521157"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CFDI de compra</a:t>
            </a:r>
          </a:p>
        </p:txBody>
      </p:sp>
      <p:sp>
        <p:nvSpPr>
          <p:cNvPr id="2" name="CuadroTexto 2">
            <a:extLst>
              <a:ext uri="{FF2B5EF4-FFF2-40B4-BE49-F238E27FC236}">
                <a16:creationId xmlns:a16="http://schemas.microsoft.com/office/drawing/2014/main" id="{B0A705AB-47D1-9B85-26AB-28D855F8FB50}"/>
              </a:ext>
            </a:extLst>
          </p:cNvPr>
          <p:cNvSpPr txBox="1"/>
          <p:nvPr/>
        </p:nvSpPr>
        <p:spPr>
          <a:xfrm>
            <a:off x="1331402" y="1461102"/>
            <a:ext cx="9773920" cy="5262979"/>
          </a:xfrm>
          <a:prstGeom prst="rect">
            <a:avLst/>
          </a:prstGeom>
          <a:noFill/>
        </p:spPr>
        <p:txBody>
          <a:bodyPr wrap="square">
            <a:spAutoFit/>
          </a:bodyPr>
          <a:lstStyle/>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Seleccionar adecuadamente el tipo de bien o mercancía que se pretende deducir o del cual se quiere obtener un beneficio fiscal.</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Obtener la factura (CFDI) que respalde nuestra compra.</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Cumplir con requisitos fiscales para que sea deducible. </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Personas físicas, deducciones personales (Art. 151 LISR), para aplicar en declaración del ejercicio 2024.</a:t>
            </a:r>
          </a:p>
          <a:p>
            <a:pPr marL="285750" indent="-285750">
              <a:buFont typeface="Arial" panose="020B0604020202020204" pitchFamily="34" charset="0"/>
              <a:buChar char="•"/>
            </a:pPr>
            <a:endParaRPr lang="es-MX" sz="2400" dirty="0"/>
          </a:p>
          <a:p>
            <a:pPr marL="285750" lvl="3" indent="-285750">
              <a:buFont typeface="Arial" panose="020B0604020202020204" pitchFamily="34" charset="0"/>
              <a:buChar char="•"/>
            </a:pPr>
            <a:r>
              <a:rPr lang="es-MX" sz="2400" dirty="0"/>
              <a:t>Pagar con medios electrónicos (transferencia, cheque, tarjeta de crédito o débito).</a:t>
            </a:r>
          </a:p>
          <a:p>
            <a:endParaRPr lang="es-MX" sz="2400" dirty="0"/>
          </a:p>
        </p:txBody>
      </p:sp>
    </p:spTree>
    <p:extLst>
      <p:ext uri="{BB962C8B-B14F-4D97-AF65-F5344CB8AC3E}">
        <p14:creationId xmlns:p14="http://schemas.microsoft.com/office/powerpoint/2010/main" val="375931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89457-B2FF-0328-1E01-D5796A9A2B0B}"/>
            </a:ext>
          </a:extLst>
        </p:cNvPr>
        <p:cNvGrpSpPr/>
        <p:nvPr/>
      </p:nvGrpSpPr>
      <p:grpSpPr>
        <a:xfrm>
          <a:off x="0" y="0"/>
          <a:ext cx="0" cy="0"/>
          <a:chOff x="0" y="0"/>
          <a:chExt cx="0" cy="0"/>
        </a:xfrm>
      </p:grpSpPr>
      <p:pic>
        <p:nvPicPr>
          <p:cNvPr id="3" name="Imagen 2" descr="Forma&#10;&#10;Descripción generada automáticamente con confianza media">
            <a:extLst>
              <a:ext uri="{FF2B5EF4-FFF2-40B4-BE49-F238E27FC236}">
                <a16:creationId xmlns:a16="http://schemas.microsoft.com/office/drawing/2014/main" id="{211BF772-3A03-9A01-2776-5467F1AF0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Imagen 13" descr="Imagen que contiene Forma&#10;&#10;Descripción generada automáticamente">
            <a:extLst>
              <a:ext uri="{FF2B5EF4-FFF2-40B4-BE49-F238E27FC236}">
                <a16:creationId xmlns:a16="http://schemas.microsoft.com/office/drawing/2014/main" id="{FAB4A5C1-4EE2-0EE0-88FE-B0E3D3AB1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F3409B54-2893-A2A4-5982-06D8B21C7C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1204"/>
          <a:stretch/>
        </p:blipFill>
        <p:spPr>
          <a:xfrm>
            <a:off x="10952275" y="9331"/>
            <a:ext cx="1074883" cy="1156996"/>
          </a:xfrm>
          <a:prstGeom prst="rect">
            <a:avLst/>
          </a:prstGeom>
        </p:spPr>
      </p:pic>
      <p:sp>
        <p:nvSpPr>
          <p:cNvPr id="17" name="CuadroTexto 16">
            <a:extLst>
              <a:ext uri="{FF2B5EF4-FFF2-40B4-BE49-F238E27FC236}">
                <a16:creationId xmlns:a16="http://schemas.microsoft.com/office/drawing/2014/main" id="{E9ED9174-2DFE-DC14-3EBB-6AAD035178FE}"/>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F2E00CA-03A9-4DA1-3BA4-9DE903B5379F}"/>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BEEB11E7-B8A4-C52C-1CC2-AB595B048C6F}"/>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sp>
        <p:nvSpPr>
          <p:cNvPr id="8" name="CuadroTexto 7">
            <a:extLst>
              <a:ext uri="{FF2B5EF4-FFF2-40B4-BE49-F238E27FC236}">
                <a16:creationId xmlns:a16="http://schemas.microsoft.com/office/drawing/2014/main" id="{25D75AA8-EB17-EBC0-9A0D-99C4D59F925C}"/>
              </a:ext>
            </a:extLst>
          </p:cNvPr>
          <p:cNvSpPr txBox="1"/>
          <p:nvPr/>
        </p:nvSpPr>
        <p:spPr>
          <a:xfrm>
            <a:off x="593912" y="300957"/>
            <a:ext cx="405162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Requisitos fiscales</a:t>
            </a:r>
          </a:p>
        </p:txBody>
      </p:sp>
      <p:sp>
        <p:nvSpPr>
          <p:cNvPr id="2" name="CuadroTexto 2">
            <a:extLst>
              <a:ext uri="{FF2B5EF4-FFF2-40B4-BE49-F238E27FC236}">
                <a16:creationId xmlns:a16="http://schemas.microsoft.com/office/drawing/2014/main" id="{2DF60009-E405-69BF-213A-73A95BA71BC5}"/>
              </a:ext>
            </a:extLst>
          </p:cNvPr>
          <p:cNvSpPr txBox="1"/>
          <p:nvPr/>
        </p:nvSpPr>
        <p:spPr>
          <a:xfrm>
            <a:off x="782264" y="1760187"/>
            <a:ext cx="5472521" cy="4647426"/>
          </a:xfrm>
          <a:prstGeom prst="rect">
            <a:avLst/>
          </a:prstGeom>
          <a:noFill/>
        </p:spPr>
        <p:txBody>
          <a:bodyPr wrap="square">
            <a:spAutoFit/>
          </a:bodyPr>
          <a:lstStyle/>
          <a:p>
            <a:pPr marL="285750" indent="-285750">
              <a:buFont typeface="Arial" panose="020B0604020202020204" pitchFamily="34" charset="0"/>
              <a:buChar char="•"/>
            </a:pPr>
            <a:r>
              <a:rPr lang="es-MX" sz="2000" dirty="0"/>
              <a:t>Uso de CFDI con claves específicas para la deducción personal</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Forma de pago (PUE, Diferido o parcialidades)</a:t>
            </a:r>
          </a:p>
          <a:p>
            <a:endParaRPr lang="es-MX" sz="2000" dirty="0"/>
          </a:p>
          <a:p>
            <a:pPr marL="285750" indent="-285750">
              <a:buFont typeface="Arial" panose="020B0604020202020204" pitchFamily="34" charset="0"/>
              <a:buChar char="•"/>
            </a:pPr>
            <a:r>
              <a:rPr lang="es-MX" sz="2000" dirty="0"/>
              <a:t>Para facturar ya no es requisito presentar la CSF, solo se necesita proporcionar:</a:t>
            </a:r>
          </a:p>
          <a:p>
            <a:pPr marL="720725" indent="-285750">
              <a:buFont typeface="Arial" panose="020B0604020202020204" pitchFamily="34" charset="0"/>
              <a:buChar char="•"/>
            </a:pPr>
            <a:r>
              <a:rPr lang="es-MX" sz="2000" dirty="0"/>
              <a:t>Nombre o razón social</a:t>
            </a:r>
          </a:p>
          <a:p>
            <a:pPr marL="720725" indent="-285750">
              <a:buFont typeface="Arial" panose="020B0604020202020204" pitchFamily="34" charset="0"/>
              <a:buChar char="•"/>
            </a:pPr>
            <a:r>
              <a:rPr lang="es-MX" sz="2000" dirty="0"/>
              <a:t>RFC</a:t>
            </a:r>
          </a:p>
          <a:p>
            <a:pPr marL="720725" indent="-285750">
              <a:buFont typeface="Arial" panose="020B0604020202020204" pitchFamily="34" charset="0"/>
              <a:buChar char="•"/>
            </a:pPr>
            <a:r>
              <a:rPr lang="es-MX" sz="2000" dirty="0"/>
              <a:t>Régimen fiscal</a:t>
            </a:r>
          </a:p>
          <a:p>
            <a:pPr marL="720725" indent="-285750">
              <a:buFont typeface="Arial" panose="020B0604020202020204" pitchFamily="34" charset="0"/>
              <a:buChar char="•"/>
            </a:pPr>
            <a:r>
              <a:rPr lang="es-MX" sz="2000" dirty="0"/>
              <a:t>Código Postal</a:t>
            </a:r>
          </a:p>
          <a:p>
            <a:pPr marL="720725" indent="-285750">
              <a:buFont typeface="Arial" panose="020B0604020202020204" pitchFamily="34" charset="0"/>
              <a:buChar char="•"/>
            </a:pPr>
            <a:r>
              <a:rPr lang="es-MX" sz="2000" dirty="0"/>
              <a:t>Uso de CFDI</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Cuidar los precios publicados (incluyen IVA)</a:t>
            </a:r>
          </a:p>
          <a:p>
            <a:pPr marL="720725" indent="-285750">
              <a:buFont typeface="Arial" panose="020B0604020202020204" pitchFamily="34" charset="0"/>
              <a:buChar char="•"/>
            </a:pPr>
            <a:r>
              <a:rPr lang="es-MX" sz="1600" dirty="0"/>
              <a:t>Ley Federal de Protección al Consumidor (Art.7bis)</a:t>
            </a:r>
            <a:endParaRPr lang="es-MX" sz="2000" dirty="0"/>
          </a:p>
        </p:txBody>
      </p:sp>
      <p:graphicFrame>
        <p:nvGraphicFramePr>
          <p:cNvPr id="4" name="Tabla 5">
            <a:extLst>
              <a:ext uri="{FF2B5EF4-FFF2-40B4-BE49-F238E27FC236}">
                <a16:creationId xmlns:a16="http://schemas.microsoft.com/office/drawing/2014/main" id="{75111D34-79F8-10A1-2CF4-70F33FA05A3F}"/>
              </a:ext>
            </a:extLst>
          </p:cNvPr>
          <p:cNvGraphicFramePr>
            <a:graphicFrameLocks noGrp="1"/>
          </p:cNvGraphicFramePr>
          <p:nvPr>
            <p:extLst>
              <p:ext uri="{D42A27DB-BD31-4B8C-83A1-F6EECF244321}">
                <p14:modId xmlns:p14="http://schemas.microsoft.com/office/powerpoint/2010/main" val="3157010945"/>
              </p:ext>
            </p:extLst>
          </p:nvPr>
        </p:nvGraphicFramePr>
        <p:xfrm>
          <a:off x="7037049" y="1368100"/>
          <a:ext cx="4202831" cy="4957511"/>
        </p:xfrm>
        <a:graphic>
          <a:graphicData uri="http://schemas.openxmlformats.org/drawingml/2006/table">
            <a:tbl>
              <a:tblPr firstRow="1" firstCol="1" bandRow="1">
                <a:tableStyleId>{5C22544A-7EE6-4342-B048-85BDC9FD1C3A}</a:tableStyleId>
              </a:tblPr>
              <a:tblGrid>
                <a:gridCol w="981561">
                  <a:extLst>
                    <a:ext uri="{9D8B030D-6E8A-4147-A177-3AD203B41FA5}">
                      <a16:colId xmlns:a16="http://schemas.microsoft.com/office/drawing/2014/main" val="1314732780"/>
                    </a:ext>
                  </a:extLst>
                </a:gridCol>
                <a:gridCol w="3221270">
                  <a:extLst>
                    <a:ext uri="{9D8B030D-6E8A-4147-A177-3AD203B41FA5}">
                      <a16:colId xmlns:a16="http://schemas.microsoft.com/office/drawing/2014/main" val="2689094783"/>
                    </a:ext>
                  </a:extLst>
                </a:gridCol>
              </a:tblGrid>
              <a:tr h="211439">
                <a:tc>
                  <a:txBody>
                    <a:bodyPr/>
                    <a:lstStyle/>
                    <a:p>
                      <a:pPr marL="0" marR="0" algn="ctr">
                        <a:lnSpc>
                          <a:spcPct val="107000"/>
                        </a:lnSpc>
                        <a:spcBef>
                          <a:spcPts val="0"/>
                        </a:spcBef>
                        <a:spcAft>
                          <a:spcPts val="0"/>
                        </a:spcAft>
                      </a:pPr>
                      <a:r>
                        <a:rPr lang="es-MX" sz="1600" kern="100">
                          <a:effectLst/>
                        </a:rPr>
                        <a:t>Clave</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Deducciones personales</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107803"/>
                  </a:ext>
                </a:extLst>
              </a:tr>
              <a:tr h="434068">
                <a:tc>
                  <a:txBody>
                    <a:bodyPr/>
                    <a:lstStyle/>
                    <a:p>
                      <a:pPr marL="0" marR="0" algn="ctr">
                        <a:lnSpc>
                          <a:spcPct val="107000"/>
                        </a:lnSpc>
                        <a:spcBef>
                          <a:spcPts val="0"/>
                        </a:spcBef>
                        <a:spcAft>
                          <a:spcPts val="0"/>
                        </a:spcAft>
                      </a:pPr>
                      <a:r>
                        <a:rPr lang="es-MX" sz="1600" kern="100">
                          <a:effectLst/>
                        </a:rPr>
                        <a:t>D01</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dirty="0">
                          <a:effectLst/>
                        </a:rPr>
                        <a:t>Honorarios médicos, dentales y gastos hospitalarios</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320289"/>
                  </a:ext>
                </a:extLst>
              </a:tr>
              <a:tr h="434068">
                <a:tc>
                  <a:txBody>
                    <a:bodyPr/>
                    <a:lstStyle/>
                    <a:p>
                      <a:pPr marL="0" marR="0" algn="ctr">
                        <a:lnSpc>
                          <a:spcPct val="107000"/>
                        </a:lnSpc>
                        <a:spcBef>
                          <a:spcPts val="0"/>
                        </a:spcBef>
                        <a:spcAft>
                          <a:spcPts val="0"/>
                        </a:spcAft>
                      </a:pPr>
                      <a:r>
                        <a:rPr lang="es-MX" sz="1600" kern="100">
                          <a:effectLst/>
                        </a:rPr>
                        <a:t>D02</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Gastos médicos por incapacidad o discapacidad</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1931614"/>
                  </a:ext>
                </a:extLst>
              </a:tr>
              <a:tr h="211439">
                <a:tc>
                  <a:txBody>
                    <a:bodyPr/>
                    <a:lstStyle/>
                    <a:p>
                      <a:pPr marL="0" marR="0" algn="ctr">
                        <a:lnSpc>
                          <a:spcPct val="107000"/>
                        </a:lnSpc>
                        <a:spcBef>
                          <a:spcPts val="0"/>
                        </a:spcBef>
                        <a:spcAft>
                          <a:spcPts val="0"/>
                        </a:spcAft>
                      </a:pPr>
                      <a:r>
                        <a:rPr lang="es-MX" sz="1600" kern="100">
                          <a:effectLst/>
                        </a:rPr>
                        <a:t>D03</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Gastos de funeral</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66359"/>
                  </a:ext>
                </a:extLst>
              </a:tr>
              <a:tr h="211439">
                <a:tc>
                  <a:txBody>
                    <a:bodyPr/>
                    <a:lstStyle/>
                    <a:p>
                      <a:pPr marL="0" marR="0" algn="ctr">
                        <a:lnSpc>
                          <a:spcPct val="107000"/>
                        </a:lnSpc>
                        <a:spcBef>
                          <a:spcPts val="0"/>
                        </a:spcBef>
                        <a:spcAft>
                          <a:spcPts val="0"/>
                        </a:spcAft>
                      </a:pPr>
                      <a:r>
                        <a:rPr lang="es-MX" sz="1600" kern="100">
                          <a:effectLst/>
                        </a:rPr>
                        <a:t>D04</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Donativos</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650011"/>
                  </a:ext>
                </a:extLst>
              </a:tr>
              <a:tr h="211439">
                <a:tc>
                  <a:txBody>
                    <a:bodyPr/>
                    <a:lstStyle/>
                    <a:p>
                      <a:pPr marL="0" marR="0" algn="ctr">
                        <a:lnSpc>
                          <a:spcPct val="107000"/>
                        </a:lnSpc>
                        <a:spcBef>
                          <a:spcPts val="0"/>
                        </a:spcBef>
                        <a:spcAft>
                          <a:spcPts val="0"/>
                        </a:spcAft>
                      </a:pPr>
                      <a:r>
                        <a:rPr lang="es-MX" sz="1600" kern="100">
                          <a:effectLst/>
                        </a:rPr>
                        <a:t>D05</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dirty="0">
                          <a:effectLst/>
                        </a:rPr>
                        <a:t>Intereses reales por créditos hipotecarios</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5942999"/>
                  </a:ext>
                </a:extLst>
              </a:tr>
              <a:tr h="211439">
                <a:tc>
                  <a:txBody>
                    <a:bodyPr/>
                    <a:lstStyle/>
                    <a:p>
                      <a:pPr marL="0" marR="0" algn="ctr">
                        <a:lnSpc>
                          <a:spcPct val="107000"/>
                        </a:lnSpc>
                        <a:spcBef>
                          <a:spcPts val="0"/>
                        </a:spcBef>
                        <a:spcAft>
                          <a:spcPts val="0"/>
                        </a:spcAft>
                      </a:pPr>
                      <a:r>
                        <a:rPr lang="es-MX" sz="1600" kern="100">
                          <a:effectLst/>
                        </a:rPr>
                        <a:t>D06</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Aportaciones voluntarias al SAR</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765534"/>
                  </a:ext>
                </a:extLst>
              </a:tr>
              <a:tr h="211439">
                <a:tc>
                  <a:txBody>
                    <a:bodyPr/>
                    <a:lstStyle/>
                    <a:p>
                      <a:pPr marL="0" marR="0" algn="ctr">
                        <a:lnSpc>
                          <a:spcPct val="107000"/>
                        </a:lnSpc>
                        <a:spcBef>
                          <a:spcPts val="0"/>
                        </a:spcBef>
                        <a:spcAft>
                          <a:spcPts val="0"/>
                        </a:spcAft>
                      </a:pPr>
                      <a:r>
                        <a:rPr lang="es-MX" sz="1600" kern="100">
                          <a:effectLst/>
                        </a:rPr>
                        <a:t>D07</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Primas por seguros de gastos médicos</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6301213"/>
                  </a:ext>
                </a:extLst>
              </a:tr>
              <a:tr h="434068">
                <a:tc>
                  <a:txBody>
                    <a:bodyPr/>
                    <a:lstStyle/>
                    <a:p>
                      <a:pPr marL="0" marR="0" algn="ctr">
                        <a:lnSpc>
                          <a:spcPct val="107000"/>
                        </a:lnSpc>
                        <a:spcBef>
                          <a:spcPts val="0"/>
                        </a:spcBef>
                        <a:spcAft>
                          <a:spcPts val="0"/>
                        </a:spcAft>
                      </a:pPr>
                      <a:r>
                        <a:rPr lang="es-MX" sz="1600" kern="100">
                          <a:effectLst/>
                        </a:rPr>
                        <a:t>D08</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a:effectLst/>
                        </a:rPr>
                        <a:t>Gastos de transportación escolar obligatoria</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006521"/>
                  </a:ext>
                </a:extLst>
              </a:tr>
              <a:tr h="656698">
                <a:tc>
                  <a:txBody>
                    <a:bodyPr/>
                    <a:lstStyle/>
                    <a:p>
                      <a:pPr marL="0" marR="0" algn="ctr">
                        <a:lnSpc>
                          <a:spcPct val="107000"/>
                        </a:lnSpc>
                        <a:spcBef>
                          <a:spcPts val="0"/>
                        </a:spcBef>
                        <a:spcAft>
                          <a:spcPts val="0"/>
                        </a:spcAft>
                      </a:pPr>
                      <a:r>
                        <a:rPr lang="es-MX" sz="1600" kern="100">
                          <a:effectLst/>
                        </a:rPr>
                        <a:t>D09</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dirty="0">
                          <a:effectLst/>
                        </a:rPr>
                        <a:t>Depósitos en cuentas para el ahorro, primas que tengan como base planes de pensiones</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240734"/>
                  </a:ext>
                </a:extLst>
              </a:tr>
              <a:tr h="434068">
                <a:tc>
                  <a:txBody>
                    <a:bodyPr/>
                    <a:lstStyle/>
                    <a:p>
                      <a:pPr marL="0" marR="0" algn="ctr">
                        <a:lnSpc>
                          <a:spcPct val="107000"/>
                        </a:lnSpc>
                        <a:spcBef>
                          <a:spcPts val="0"/>
                        </a:spcBef>
                        <a:spcAft>
                          <a:spcPts val="0"/>
                        </a:spcAft>
                      </a:pPr>
                      <a:r>
                        <a:rPr lang="es-MX" sz="1600" kern="100">
                          <a:effectLst/>
                        </a:rPr>
                        <a:t>D10</a:t>
                      </a:r>
                      <a:endParaRPr lang="es-MX"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MX" sz="1600" kern="100" dirty="0">
                          <a:effectLst/>
                        </a:rPr>
                        <a:t>Pagos por servicios educativos (colegiatura)</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901568"/>
                  </a:ext>
                </a:extLst>
              </a:tr>
            </a:tbl>
          </a:graphicData>
        </a:graphic>
      </p:graphicFrame>
    </p:spTree>
    <p:extLst>
      <p:ext uri="{BB962C8B-B14F-4D97-AF65-F5344CB8AC3E}">
        <p14:creationId xmlns:p14="http://schemas.microsoft.com/office/powerpoint/2010/main" val="167483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B6E3C369-8250-F3F8-6189-F3CC0276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98A620DC-50DA-A692-46BD-F8ED0131782D}"/>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3D850542-9755-4253-CB87-377BA94AFA2C}"/>
              </a:ext>
            </a:extLst>
          </p:cNvPr>
          <p:cNvSpPr txBox="1"/>
          <p:nvPr/>
        </p:nvSpPr>
        <p:spPr>
          <a:xfrm>
            <a:off x="377608" y="578498"/>
            <a:ext cx="2240422" cy="646331"/>
          </a:xfrm>
          <a:prstGeom prst="rect">
            <a:avLst/>
          </a:prstGeom>
          <a:noFill/>
        </p:spPr>
        <p:txBody>
          <a:bodyPr wrap="none" rtlCol="0">
            <a:spAutoFit/>
          </a:bodyPr>
          <a:lstStyle/>
          <a:p>
            <a:r>
              <a:rPr lang="es-MX" sz="3600" b="1" dirty="0">
                <a:solidFill>
                  <a:schemeClr val="bg1"/>
                </a:solidFill>
                <a:latin typeface="Calibri" panose="020F0502020204030204" pitchFamily="34" charset="0"/>
                <a:ea typeface="Calibri" panose="020F0502020204030204" pitchFamily="34" charset="0"/>
                <a:cs typeface="Calibri" panose="020F0502020204030204" pitchFamily="34" charset="0"/>
              </a:rPr>
              <a:t>Sorteo SAT</a:t>
            </a:r>
          </a:p>
        </p:txBody>
      </p:sp>
      <p:sp>
        <p:nvSpPr>
          <p:cNvPr id="3" name="TextBox 2">
            <a:extLst>
              <a:ext uri="{FF2B5EF4-FFF2-40B4-BE49-F238E27FC236}">
                <a16:creationId xmlns:a16="http://schemas.microsoft.com/office/drawing/2014/main" id="{B6E94895-50BF-38CD-5BB3-955A34344F71}"/>
              </a:ext>
            </a:extLst>
          </p:cNvPr>
          <p:cNvSpPr txBox="1"/>
          <p:nvPr/>
        </p:nvSpPr>
        <p:spPr>
          <a:xfrm>
            <a:off x="898564" y="1821421"/>
            <a:ext cx="10379035" cy="4309578"/>
          </a:xfrm>
          <a:prstGeom prst="rect">
            <a:avLst/>
          </a:prstGeom>
          <a:noFill/>
        </p:spPr>
        <p:txBody>
          <a:bodyPr wrap="square">
            <a:spAutoFit/>
          </a:bodyPr>
          <a:lstStyle/>
          <a:p>
            <a:pPr lvl="0" algn="just">
              <a:lnSpc>
                <a:spcPct val="115000"/>
              </a:lnSpc>
            </a:pPr>
            <a:r>
              <a:rPr lang="es-ES" sz="2000" kern="100" dirty="0">
                <a:latin typeface="Arial" panose="020B0604020202020204" pitchFamily="34" charset="0"/>
                <a:ea typeface="Aptos" panose="020B0004020202020204" pitchFamily="34" charset="0"/>
              </a:rPr>
              <a:t>Incentivo adicional para </a:t>
            </a:r>
            <a:r>
              <a:rPr lang="es-ES" sz="2000" b="1" kern="100" dirty="0">
                <a:solidFill>
                  <a:schemeClr val="accent1">
                    <a:lumMod val="75000"/>
                  </a:schemeClr>
                </a:solidFill>
                <a:latin typeface="Arial" panose="020B0604020202020204" pitchFamily="34" charset="0"/>
                <a:ea typeface="Aptos" panose="020B0004020202020204" pitchFamily="34" charset="0"/>
              </a:rPr>
              <a:t>promover la inclusión financiera y el comercio formal</a:t>
            </a:r>
            <a:r>
              <a:rPr lang="es-ES" sz="2000" kern="100" dirty="0">
                <a:latin typeface="Arial" panose="020B0604020202020204" pitchFamily="34" charset="0"/>
                <a:ea typeface="Aptos" panose="020B0004020202020204" pitchFamily="34" charset="0"/>
              </a:rPr>
              <a:t>: </a:t>
            </a:r>
          </a:p>
          <a:p>
            <a:pPr lvl="0" algn="just">
              <a:lnSpc>
                <a:spcPct val="115000"/>
              </a:lnSpc>
            </a:pPr>
            <a:r>
              <a:rPr lang="es-ES" sz="2000" kern="100" dirty="0">
                <a:latin typeface="Arial" panose="020B0604020202020204" pitchFamily="34" charset="0"/>
                <a:ea typeface="Aptos" panose="020B0004020202020204" pitchFamily="34" charset="0"/>
              </a:rPr>
              <a:t>pago con tarjetas de crédito y débito.</a:t>
            </a:r>
          </a:p>
          <a:p>
            <a:pPr marL="342900" lvl="0" indent="-342900" algn="just">
              <a:lnSpc>
                <a:spcPct val="115000"/>
              </a:lnSpc>
              <a:buFont typeface="Symbol" panose="05050102010706020507" pitchFamily="18" charset="2"/>
              <a:buChar char=""/>
            </a:pPr>
            <a:r>
              <a:rPr lang="es-ES" sz="2000" kern="100" dirty="0">
                <a:latin typeface="Arial" panose="020B0604020202020204" pitchFamily="34" charset="0"/>
                <a:ea typeface="Aptos" panose="020B0004020202020204" pitchFamily="34" charset="0"/>
              </a:rPr>
              <a:t>Se </a:t>
            </a:r>
            <a:r>
              <a:rPr lang="es-ES" sz="2000" kern="100" dirty="0">
                <a:effectLst/>
                <a:latin typeface="Arial" panose="020B0604020202020204" pitchFamily="34" charset="0"/>
                <a:ea typeface="Aptos" panose="020B0004020202020204" pitchFamily="34" charset="0"/>
              </a:rPr>
              <a:t>realizará el 13 de diciembre de 2024.</a:t>
            </a:r>
          </a:p>
          <a:p>
            <a:pPr marL="342900" lvl="0" indent="-342900" algn="just">
              <a:lnSpc>
                <a:spcPct val="115000"/>
              </a:lnSpc>
              <a:buFont typeface="Symbol" panose="05050102010706020507" pitchFamily="18" charset="2"/>
              <a:buChar char=""/>
            </a:pPr>
            <a:r>
              <a:rPr lang="es-ES" sz="2000" kern="100" dirty="0">
                <a:latin typeface="Arial" panose="020B0604020202020204" pitchFamily="34" charset="0"/>
                <a:ea typeface="Aptos" panose="020B0004020202020204" pitchFamily="34" charset="0"/>
              </a:rPr>
              <a:t>Compras por $250 (mínimo).</a:t>
            </a:r>
          </a:p>
          <a:p>
            <a:pPr marL="342900" lvl="0" indent="-342900" algn="just">
              <a:lnSpc>
                <a:spcPct val="115000"/>
              </a:lnSpc>
              <a:buFont typeface="Symbol" panose="05050102010706020507" pitchFamily="18" charset="2"/>
              <a:buChar char=""/>
            </a:pPr>
            <a:endParaRPr lang="es-ES" sz="2000" kern="100" dirty="0">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 sz="2000" kern="100" dirty="0">
                <a:effectLst/>
                <a:latin typeface="Arial" panose="020B0604020202020204" pitchFamily="34" charset="0"/>
                <a:ea typeface="Aptos" panose="020B0004020202020204" pitchFamily="34" charset="0"/>
              </a:rPr>
              <a:t>La lista de ganadores será publicada en </a:t>
            </a:r>
            <a:r>
              <a:rPr lang="es-ES" sz="2000" b="1" kern="100" dirty="0">
                <a:effectLst/>
                <a:latin typeface="Arial" panose="020B0604020202020204" pitchFamily="34" charset="0"/>
                <a:ea typeface="Aptos" panose="020B0004020202020204" pitchFamily="34" charset="0"/>
                <a:hlinkClick r:id="rId5"/>
              </a:rPr>
              <a:t>www.gob.mx/sorteoelbuenfin</a:t>
            </a:r>
            <a:r>
              <a:rPr lang="es-ES" sz="2000" b="1" kern="100" dirty="0">
                <a:effectLst/>
                <a:latin typeface="Arial" panose="020B0604020202020204" pitchFamily="34" charset="0"/>
                <a:ea typeface="Aptos" panose="020B0004020202020204" pitchFamily="34" charset="0"/>
              </a:rPr>
              <a:t> </a:t>
            </a:r>
            <a:r>
              <a:rPr lang="es-ES" sz="2000" kern="100" dirty="0">
                <a:effectLst/>
                <a:latin typeface="Arial" panose="020B0604020202020204" pitchFamily="34" charset="0"/>
                <a:ea typeface="Aptos" panose="020B0004020202020204" pitchFamily="34" charset="0"/>
              </a:rPr>
              <a:t>a partir del 16 de diciembre de 2024.</a:t>
            </a:r>
          </a:p>
          <a:p>
            <a:pPr marL="342900" lvl="0" indent="-342900" algn="just">
              <a:lnSpc>
                <a:spcPct val="115000"/>
              </a:lnSpc>
              <a:buFont typeface="Symbol" panose="05050102010706020507" pitchFamily="18" charset="2"/>
              <a:buChar char=""/>
            </a:pPr>
            <a:r>
              <a:rPr lang="es-ES" sz="2000" kern="100" dirty="0">
                <a:effectLst/>
                <a:latin typeface="Arial" panose="020B0604020202020204" pitchFamily="34" charset="0"/>
                <a:ea typeface="Aptos" panose="020B0004020202020204" pitchFamily="34" charset="0"/>
              </a:rPr>
              <a:t>Premio mayor de 250 mil pesos o uno de los 321,260 premios que van desde 500 hasta 20 mil pesos, equivalente a una bolsa de 400 millones de pesos.</a:t>
            </a:r>
          </a:p>
          <a:p>
            <a:pPr marL="342900" lvl="0" indent="-342900" algn="just">
              <a:lnSpc>
                <a:spcPct val="115000"/>
              </a:lnSpc>
              <a:buFont typeface="Symbol" panose="05050102010706020507" pitchFamily="18" charset="2"/>
              <a:buChar char=""/>
            </a:pPr>
            <a:endParaRPr lang="es-ES" sz="2000" kern="100" dirty="0">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 sz="2000" kern="100" dirty="0">
                <a:effectLst/>
                <a:latin typeface="Arial" panose="020B0604020202020204" pitchFamily="34" charset="0"/>
                <a:ea typeface="Aptos" panose="020B0004020202020204" pitchFamily="34" charset="0"/>
              </a:rPr>
              <a:t>Para consultar los establecimientos participantes, visitar </a:t>
            </a:r>
            <a:r>
              <a:rPr lang="es-ES" sz="2000" b="1" kern="100" dirty="0">
                <a:effectLst/>
                <a:latin typeface="Arial" panose="020B0604020202020204" pitchFamily="34" charset="0"/>
                <a:ea typeface="Aptos" panose="020B0004020202020204" pitchFamily="34" charset="0"/>
                <a:hlinkClick r:id="rId6"/>
              </a:rPr>
              <a:t>www.elbuenfin.org</a:t>
            </a:r>
            <a:r>
              <a:rPr lang="es-ES" sz="2000" b="1" kern="100" dirty="0">
                <a:effectLst/>
                <a:latin typeface="Arial" panose="020B0604020202020204" pitchFamily="34" charset="0"/>
                <a:ea typeface="Aptos" panose="020B0004020202020204" pitchFamily="34" charset="0"/>
              </a:rPr>
              <a:t> </a:t>
            </a:r>
          </a:p>
          <a:p>
            <a:pPr marL="342900" lvl="0" indent="-342900" algn="just">
              <a:lnSpc>
                <a:spcPct val="115000"/>
              </a:lnSpc>
              <a:buFont typeface="Symbol" panose="05050102010706020507" pitchFamily="18" charset="2"/>
              <a:buChar char=""/>
            </a:pPr>
            <a:endParaRPr lang="en-US" sz="20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09027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F5A4-ACBE-FA7C-3F47-744121F600EA}"/>
            </a:ext>
          </a:extLst>
        </p:cNvPr>
        <p:cNvGrpSpPr/>
        <p:nvPr/>
      </p:nvGrpSpPr>
      <p:grpSpPr>
        <a:xfrm>
          <a:off x="0" y="0"/>
          <a:ext cx="0" cy="0"/>
          <a:chOff x="0" y="0"/>
          <a:chExt cx="0" cy="0"/>
        </a:xfrm>
      </p:grpSpPr>
      <p:pic>
        <p:nvPicPr>
          <p:cNvPr id="7" name="Imagen 6" descr="Forma, Patrón de fondo&#10;&#10;Descripción generada automáticamente con confianza media">
            <a:extLst>
              <a:ext uri="{FF2B5EF4-FFF2-40B4-BE49-F238E27FC236}">
                <a16:creationId xmlns:a16="http://schemas.microsoft.com/office/drawing/2014/main" id="{0224A47C-761C-C416-7498-BB1EC4346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628CFB8F-0D4E-53F9-AFE9-517EB7F8F7C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61204"/>
          <a:stretch/>
        </p:blipFill>
        <p:spPr>
          <a:xfrm>
            <a:off x="11045583" y="5411753"/>
            <a:ext cx="1074883" cy="1156996"/>
          </a:xfrm>
          <a:prstGeom prst="rect">
            <a:avLst/>
          </a:prstGeom>
        </p:spPr>
      </p:pic>
      <p:sp>
        <p:nvSpPr>
          <p:cNvPr id="17" name="CuadroTexto 16">
            <a:extLst>
              <a:ext uri="{FF2B5EF4-FFF2-40B4-BE49-F238E27FC236}">
                <a16:creationId xmlns:a16="http://schemas.microsoft.com/office/drawing/2014/main" id="{F9208882-288F-673B-A937-4E77B17F4E81}"/>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F5620611-76F2-4629-B7CB-AAD9E908F881}"/>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BC028BBF-B0F6-D7A7-F7FA-A33373F3507D}"/>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4" name="Imagen 3" descr="Imagen que contiene Logotipo&#10;&#10;Descripción generada automáticamente">
            <a:extLst>
              <a:ext uri="{FF2B5EF4-FFF2-40B4-BE49-F238E27FC236}">
                <a16:creationId xmlns:a16="http://schemas.microsoft.com/office/drawing/2014/main" id="{BCA2E713-594C-D1A5-9013-CD27ACA093C7}"/>
              </a:ext>
            </a:extLst>
          </p:cNvPr>
          <p:cNvPicPr>
            <a:picLocks noChangeAspect="1"/>
          </p:cNvPicPr>
          <p:nvPr/>
        </p:nvPicPr>
        <p:blipFill rotWithShape="1">
          <a:blip r:embed="rId4">
            <a:extLst>
              <a:ext uri="{28A0092B-C50C-407E-A947-70E740481C1C}">
                <a14:useLocalDpi xmlns:a14="http://schemas.microsoft.com/office/drawing/2010/main" val="0"/>
              </a:ext>
            </a:extLst>
          </a:blip>
          <a:srcRect t="5119" r="33324" b="75782"/>
          <a:stretch/>
        </p:blipFill>
        <p:spPr>
          <a:xfrm>
            <a:off x="0" y="351048"/>
            <a:ext cx="8129101" cy="1309801"/>
          </a:xfrm>
          <a:prstGeom prst="rect">
            <a:avLst/>
          </a:prstGeom>
        </p:spPr>
      </p:pic>
      <p:sp>
        <p:nvSpPr>
          <p:cNvPr id="8" name="CuadroTexto 7">
            <a:extLst>
              <a:ext uri="{FF2B5EF4-FFF2-40B4-BE49-F238E27FC236}">
                <a16:creationId xmlns:a16="http://schemas.microsoft.com/office/drawing/2014/main" id="{9B416FC8-8D97-CAED-F35A-EBEF41C198F7}"/>
              </a:ext>
            </a:extLst>
          </p:cNvPr>
          <p:cNvSpPr txBox="1"/>
          <p:nvPr/>
        </p:nvSpPr>
        <p:spPr>
          <a:xfrm>
            <a:off x="593912" y="578498"/>
            <a:ext cx="5797356"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Productos más comprados</a:t>
            </a:r>
          </a:p>
        </p:txBody>
      </p:sp>
      <p:sp>
        <p:nvSpPr>
          <p:cNvPr id="3" name="TextBox 2">
            <a:extLst>
              <a:ext uri="{FF2B5EF4-FFF2-40B4-BE49-F238E27FC236}">
                <a16:creationId xmlns:a16="http://schemas.microsoft.com/office/drawing/2014/main" id="{1439CBB5-3DAF-FAD1-2F74-DC8174D5DD76}"/>
              </a:ext>
            </a:extLst>
          </p:cNvPr>
          <p:cNvSpPr txBox="1"/>
          <p:nvPr/>
        </p:nvSpPr>
        <p:spPr>
          <a:xfrm>
            <a:off x="3326240" y="2144523"/>
            <a:ext cx="6174658" cy="3878754"/>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Moda (Ropa y calzado)</a:t>
            </a:r>
            <a:endParaRPr lang="en-US" sz="2400" kern="100" dirty="0">
              <a:solidFill>
                <a:srgbClr val="C00000"/>
              </a:solidFill>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Dispositivos celulares, computadoras</a:t>
            </a:r>
            <a:endParaRPr lang="en-US" sz="2400" kern="100" dirty="0">
              <a:solidFill>
                <a:srgbClr val="C00000"/>
              </a:solidFill>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Audio, televisión y video</a:t>
            </a:r>
            <a:endParaRPr lang="en-US" sz="2400" kern="100" dirty="0">
              <a:solidFill>
                <a:srgbClr val="C00000"/>
              </a:solidFill>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effectLst/>
                <a:latin typeface="Arial" panose="020B0604020202020204" pitchFamily="34" charset="0"/>
                <a:ea typeface="Aptos" panose="020B0004020202020204" pitchFamily="34" charset="0"/>
              </a:rPr>
              <a:t>Viajes y transporte</a:t>
            </a:r>
            <a:endParaRPr lang="en-US" sz="2400" kern="100" dirty="0">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Electrodomésticos pequeños</a:t>
            </a:r>
            <a:endParaRPr lang="en-US" sz="2400" kern="100" dirty="0">
              <a:solidFill>
                <a:srgbClr val="C00000"/>
              </a:solidFill>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Electrodomésticos grandes y línea blanca</a:t>
            </a:r>
            <a:endParaRPr lang="en-US" sz="2400" kern="100" dirty="0">
              <a:solidFill>
                <a:srgbClr val="C00000"/>
              </a:solidFill>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effectLst/>
                <a:latin typeface="Arial" panose="020B0604020202020204" pitchFamily="34" charset="0"/>
                <a:ea typeface="Aptos" panose="020B0004020202020204" pitchFamily="34" charset="0"/>
              </a:rPr>
              <a:t>Muebles y decoración </a:t>
            </a:r>
            <a:endParaRPr lang="en-US" sz="2400" kern="100" dirty="0">
              <a:effectLst/>
              <a:latin typeface="Arial" panose="020B0604020202020204" pitchFamily="34" charset="0"/>
              <a:ea typeface="Aptos" panose="020B0004020202020204" pitchFamily="34" charset="0"/>
            </a:endParaRPr>
          </a:p>
          <a:p>
            <a:pPr marL="342900" lvl="0" indent="-342900" algn="just">
              <a:lnSpc>
                <a:spcPct val="115000"/>
              </a:lnSpc>
              <a:buFont typeface="Symbol" panose="05050102010706020507" pitchFamily="18" charset="2"/>
              <a:buChar char=""/>
            </a:pPr>
            <a:r>
              <a:rPr lang="es-ES_tradnl" sz="2400" kern="100" dirty="0">
                <a:effectLst/>
                <a:latin typeface="Arial" panose="020B0604020202020204" pitchFamily="34" charset="0"/>
                <a:ea typeface="Aptos" panose="020B0004020202020204" pitchFamily="34" charset="0"/>
              </a:rPr>
              <a:t>Cuidado personal</a:t>
            </a:r>
            <a:endParaRPr lang="en-US" sz="2400" kern="100" dirty="0">
              <a:effectLst/>
              <a:latin typeface="Arial" panose="020B0604020202020204" pitchFamily="34" charset="0"/>
              <a:ea typeface="Aptos" panose="020B0004020202020204" pitchFamily="34" charset="0"/>
            </a:endParaRPr>
          </a:p>
          <a:p>
            <a:pPr marL="342900" lvl="0" indent="-342900" algn="just">
              <a:lnSpc>
                <a:spcPct val="115000"/>
              </a:lnSpc>
              <a:spcAft>
                <a:spcPts val="800"/>
              </a:spcAft>
              <a:buFont typeface="Symbol" panose="05050102010706020507" pitchFamily="18" charset="2"/>
              <a:buChar char=""/>
            </a:pPr>
            <a:r>
              <a:rPr lang="es-ES_tradnl" sz="2400" kern="100" dirty="0">
                <a:solidFill>
                  <a:srgbClr val="C00000"/>
                </a:solidFill>
                <a:effectLst/>
                <a:latin typeface="Arial" panose="020B0604020202020204" pitchFamily="34" charset="0"/>
                <a:ea typeface="Aptos" panose="020B0004020202020204" pitchFamily="34" charset="0"/>
              </a:rPr>
              <a:t>Consolas de video juegos  </a:t>
            </a:r>
            <a:endParaRPr lang="en-US" sz="2400" kern="100" dirty="0">
              <a:solidFill>
                <a:srgbClr val="C00000"/>
              </a:solidFill>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14869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7A930A69-CAB1-DB80-FDCC-999BFC03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descr="Logotipo&#10;&#10;Descripción generada automáticamente">
            <a:extLst>
              <a:ext uri="{FF2B5EF4-FFF2-40B4-BE49-F238E27FC236}">
                <a16:creationId xmlns:a16="http://schemas.microsoft.com/office/drawing/2014/main" id="{C173D4CC-9FD5-ED51-082F-EC266C9C14A3}"/>
              </a:ext>
            </a:extLst>
          </p:cNvPr>
          <p:cNvPicPr>
            <a:picLocks noChangeAspect="1"/>
          </p:cNvPicPr>
          <p:nvPr/>
        </p:nvPicPr>
        <p:blipFill rotWithShape="1">
          <a:blip r:embed="rId3">
            <a:extLst>
              <a:ext uri="{28A0092B-C50C-407E-A947-70E740481C1C}">
                <a14:useLocalDpi xmlns:a14="http://schemas.microsoft.com/office/drawing/2010/main" val="0"/>
              </a:ext>
            </a:extLst>
          </a:blip>
          <a:srcRect r="61204"/>
          <a:stretch/>
        </p:blipFill>
        <p:spPr>
          <a:xfrm>
            <a:off x="289247" y="-74646"/>
            <a:ext cx="1282925" cy="1380931"/>
          </a:xfrm>
          <a:prstGeom prst="rect">
            <a:avLst/>
          </a:prstGeom>
        </p:spPr>
      </p:pic>
      <p:sp>
        <p:nvSpPr>
          <p:cNvPr id="17" name="CuadroTexto 16">
            <a:extLst>
              <a:ext uri="{FF2B5EF4-FFF2-40B4-BE49-F238E27FC236}">
                <a16:creationId xmlns:a16="http://schemas.microsoft.com/office/drawing/2014/main" id="{F3756AE3-598B-41D7-A875-7346D4B4CDF6}"/>
              </a:ext>
            </a:extLst>
          </p:cNvPr>
          <p:cNvSpPr txBox="1"/>
          <p:nvPr/>
        </p:nvSpPr>
        <p:spPr>
          <a:xfrm>
            <a:off x="1551855" y="3075057"/>
            <a:ext cx="1420582"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Título</a:t>
            </a:r>
          </a:p>
        </p:txBody>
      </p:sp>
      <p:cxnSp>
        <p:nvCxnSpPr>
          <p:cNvPr id="19" name="Conector recto 18">
            <a:extLst>
              <a:ext uri="{FF2B5EF4-FFF2-40B4-BE49-F238E27FC236}">
                <a16:creationId xmlns:a16="http://schemas.microsoft.com/office/drawing/2014/main" id="{226618A9-5BB3-28E1-6C8A-CBEF47CE2F1E}"/>
              </a:ext>
            </a:extLst>
          </p:cNvPr>
          <p:cNvCxnSpPr/>
          <p:nvPr/>
        </p:nvCxnSpPr>
        <p:spPr>
          <a:xfrm>
            <a:off x="6096000" y="2774099"/>
            <a:ext cx="0" cy="13098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27A546C7-8E2F-6E8D-E867-454052BF7583}"/>
              </a:ext>
            </a:extLst>
          </p:cNvPr>
          <p:cNvSpPr txBox="1"/>
          <p:nvPr/>
        </p:nvSpPr>
        <p:spPr>
          <a:xfrm>
            <a:off x="6413569" y="3244333"/>
            <a:ext cx="1715534" cy="369332"/>
          </a:xfrm>
          <a:prstGeom prst="rect">
            <a:avLst/>
          </a:prstGeom>
          <a:noFill/>
        </p:spPr>
        <p:txBody>
          <a:bodyPr wrap="none" rtlCol="0">
            <a:spAutoFit/>
          </a:bodyPr>
          <a:lstStyle/>
          <a:p>
            <a:r>
              <a:rPr lang="es-MX" dirty="0">
                <a:solidFill>
                  <a:schemeClr val="bg1"/>
                </a:solidFill>
                <a:latin typeface="Cerebri Sans" panose="00000500000000000000" pitchFamily="2" charset="0"/>
              </a:rPr>
              <a:t>Elaborado por:</a:t>
            </a:r>
          </a:p>
        </p:txBody>
      </p:sp>
      <p:pic>
        <p:nvPicPr>
          <p:cNvPr id="6" name="Imagen 5" descr="Forma&#10;&#10;Descripción generada automáticamente">
            <a:extLst>
              <a:ext uri="{FF2B5EF4-FFF2-40B4-BE49-F238E27FC236}">
                <a16:creationId xmlns:a16="http://schemas.microsoft.com/office/drawing/2014/main" id="{ACF0C018-C1EE-AAB1-B9F6-DAFCE4B67310}"/>
              </a:ext>
            </a:extLst>
          </p:cNvPr>
          <p:cNvPicPr>
            <a:picLocks noChangeAspect="1"/>
          </p:cNvPicPr>
          <p:nvPr/>
        </p:nvPicPr>
        <p:blipFill rotWithShape="1">
          <a:blip r:embed="rId4">
            <a:extLst>
              <a:ext uri="{28A0092B-C50C-407E-A947-70E740481C1C}">
                <a14:useLocalDpi xmlns:a14="http://schemas.microsoft.com/office/drawing/2010/main" val="0"/>
              </a:ext>
            </a:extLst>
          </a:blip>
          <a:srcRect l="17296" b="80901"/>
          <a:stretch/>
        </p:blipFill>
        <p:spPr>
          <a:xfrm>
            <a:off x="2108718" y="0"/>
            <a:ext cx="10083281" cy="1054359"/>
          </a:xfrm>
          <a:prstGeom prst="rect">
            <a:avLst/>
          </a:prstGeom>
        </p:spPr>
      </p:pic>
      <p:sp>
        <p:nvSpPr>
          <p:cNvPr id="10" name="CuadroTexto 9">
            <a:extLst>
              <a:ext uri="{FF2B5EF4-FFF2-40B4-BE49-F238E27FC236}">
                <a16:creationId xmlns:a16="http://schemas.microsoft.com/office/drawing/2014/main" id="{55290504-E04A-4E9C-F1E8-95CD93150C1B}"/>
              </a:ext>
            </a:extLst>
          </p:cNvPr>
          <p:cNvSpPr txBox="1"/>
          <p:nvPr/>
        </p:nvSpPr>
        <p:spPr>
          <a:xfrm>
            <a:off x="3337112" y="173236"/>
            <a:ext cx="6564746" cy="707886"/>
          </a:xfrm>
          <a:prstGeom prst="rect">
            <a:avLst/>
          </a:prstGeom>
          <a:noFill/>
        </p:spPr>
        <p:txBody>
          <a:bodyPr wrap="none" rtlCol="0">
            <a:spAutoFit/>
          </a:bodyPr>
          <a:lstStyle/>
          <a:p>
            <a:r>
              <a:rPr lang="es-MX" sz="4000" b="1" dirty="0">
                <a:solidFill>
                  <a:schemeClr val="bg1"/>
                </a:solidFill>
                <a:latin typeface="Calibri" panose="020F0502020204030204" pitchFamily="34" charset="0"/>
                <a:ea typeface="Calibri" panose="020F0502020204030204" pitchFamily="34" charset="0"/>
                <a:cs typeface="Calibri" panose="020F0502020204030204" pitchFamily="34" charset="0"/>
              </a:rPr>
              <a:t>Denunciar prácticas indebidas</a:t>
            </a:r>
          </a:p>
        </p:txBody>
      </p:sp>
      <p:sp>
        <p:nvSpPr>
          <p:cNvPr id="3" name="TextBox 2">
            <a:extLst>
              <a:ext uri="{FF2B5EF4-FFF2-40B4-BE49-F238E27FC236}">
                <a16:creationId xmlns:a16="http://schemas.microsoft.com/office/drawing/2014/main" id="{BEB3ABB4-BDF7-A4D4-A346-91DCF8BE5E3A}"/>
              </a:ext>
            </a:extLst>
          </p:cNvPr>
          <p:cNvSpPr txBox="1"/>
          <p:nvPr/>
        </p:nvSpPr>
        <p:spPr>
          <a:xfrm>
            <a:off x="807220" y="2213281"/>
            <a:ext cx="5059784" cy="2800767"/>
          </a:xfrm>
          <a:prstGeom prst="rect">
            <a:avLst/>
          </a:prstGeom>
          <a:noFill/>
        </p:spPr>
        <p:txBody>
          <a:bodyPr wrap="square">
            <a:spAutoFit/>
          </a:bodyPr>
          <a:lstStyle/>
          <a:p>
            <a:r>
              <a:rPr lang="es-MX" sz="2200" b="1" i="0" dirty="0">
                <a:solidFill>
                  <a:srgbClr val="000000"/>
                </a:solidFill>
                <a:effectLst/>
              </a:rPr>
              <a:t>Servicio de Administración Tributaria (SAT)</a:t>
            </a:r>
          </a:p>
          <a:p>
            <a:endParaRPr lang="es-MX" sz="2200" b="1" i="0" dirty="0">
              <a:solidFill>
                <a:srgbClr val="000000"/>
              </a:solidFill>
              <a:effectLst/>
            </a:endParaRPr>
          </a:p>
          <a:p>
            <a:pPr marL="457200" indent="-457200">
              <a:buFont typeface="Arial" panose="020B0604020202020204" pitchFamily="34" charset="0"/>
              <a:buChar char="•"/>
            </a:pPr>
            <a:r>
              <a:rPr lang="es-MX" sz="2200" b="0" i="0" dirty="0">
                <a:solidFill>
                  <a:srgbClr val="000000"/>
                </a:solidFill>
                <a:effectLst/>
              </a:rPr>
              <a:t>Por correo electrónico: </a:t>
            </a:r>
            <a:r>
              <a:rPr lang="es-MX" sz="2200" b="1" i="0" u="none" strike="noStrike" dirty="0">
                <a:solidFill>
                  <a:srgbClr val="000000"/>
                </a:solidFill>
                <a:effectLst/>
                <a:hlinkClick r:id="rId5"/>
              </a:rPr>
              <a:t>denuncias@sat.gob.mx</a:t>
            </a:r>
            <a:endParaRPr lang="es-MX" sz="2200" b="0" i="0" dirty="0">
              <a:solidFill>
                <a:srgbClr val="000000"/>
              </a:solidFill>
              <a:effectLst/>
            </a:endParaRPr>
          </a:p>
          <a:p>
            <a:pPr marL="457200" indent="-457200">
              <a:buFont typeface="Arial" panose="020B0604020202020204" pitchFamily="34" charset="0"/>
              <a:buChar char="•"/>
            </a:pPr>
            <a:r>
              <a:rPr lang="es-MX" sz="2200" dirty="0"/>
              <a:t>Por teléfono </a:t>
            </a:r>
            <a:r>
              <a:rPr lang="es-MX" sz="2200" b="0" i="0" dirty="0">
                <a:solidFill>
                  <a:srgbClr val="000000"/>
                </a:solidFill>
                <a:effectLst/>
              </a:rPr>
              <a:t>disponible las 24 horas del día, los 365 días del año al 55 8852 2222</a:t>
            </a:r>
            <a:endParaRPr lang="es-MX" sz="2200" dirty="0"/>
          </a:p>
        </p:txBody>
      </p:sp>
      <p:sp>
        <p:nvSpPr>
          <p:cNvPr id="4" name="TextBox 3">
            <a:extLst>
              <a:ext uri="{FF2B5EF4-FFF2-40B4-BE49-F238E27FC236}">
                <a16:creationId xmlns:a16="http://schemas.microsoft.com/office/drawing/2014/main" id="{62A0AA08-E2B7-0A04-A9B4-AED7D88C3028}"/>
              </a:ext>
            </a:extLst>
          </p:cNvPr>
          <p:cNvSpPr txBox="1"/>
          <p:nvPr/>
        </p:nvSpPr>
        <p:spPr>
          <a:xfrm>
            <a:off x="6732242" y="2136336"/>
            <a:ext cx="5059784" cy="2800767"/>
          </a:xfrm>
          <a:prstGeom prst="rect">
            <a:avLst/>
          </a:prstGeom>
          <a:noFill/>
        </p:spPr>
        <p:txBody>
          <a:bodyPr wrap="square">
            <a:spAutoFit/>
          </a:bodyPr>
          <a:lstStyle/>
          <a:p>
            <a:r>
              <a:rPr lang="es-MX" sz="2200" b="1" i="0" dirty="0">
                <a:solidFill>
                  <a:srgbClr val="000000"/>
                </a:solidFill>
                <a:effectLst/>
              </a:rPr>
              <a:t>Procuraduría Federal del Consumidor (PROFECO)</a:t>
            </a:r>
          </a:p>
          <a:p>
            <a:endParaRPr lang="es-MX" sz="2200" b="1" i="0" dirty="0">
              <a:solidFill>
                <a:srgbClr val="000000"/>
              </a:solidFill>
              <a:effectLst/>
            </a:endParaRPr>
          </a:p>
          <a:p>
            <a:pPr marL="342900" indent="-342900">
              <a:buFont typeface="Arial" panose="020B0604020202020204" pitchFamily="34" charset="0"/>
              <a:buChar char="•"/>
            </a:pPr>
            <a:r>
              <a:rPr lang="es-ES" sz="2200" dirty="0">
                <a:solidFill>
                  <a:srgbClr val="000000"/>
                </a:solidFill>
              </a:rPr>
              <a:t>P</a:t>
            </a:r>
            <a:r>
              <a:rPr lang="es-ES" sz="2200" b="0" i="0" dirty="0">
                <a:solidFill>
                  <a:srgbClr val="000000"/>
                </a:solidFill>
                <a:effectLst/>
              </a:rPr>
              <a:t>ersonalmente: Oficina de Defensa del Consumidor (</a:t>
            </a:r>
            <a:r>
              <a:rPr lang="es-ES" sz="2200" b="0" i="0" dirty="0" err="1">
                <a:solidFill>
                  <a:srgbClr val="000000"/>
                </a:solidFill>
                <a:effectLst/>
              </a:rPr>
              <a:t>Odeco</a:t>
            </a:r>
            <a:r>
              <a:rPr lang="es-ES" sz="2200" b="0" i="0" dirty="0">
                <a:solidFill>
                  <a:srgbClr val="000000"/>
                </a:solidFill>
                <a:effectLst/>
              </a:rPr>
              <a:t>) más cercana a tu domicilio.</a:t>
            </a:r>
          </a:p>
          <a:p>
            <a:pPr marL="342900" indent="-342900">
              <a:buFont typeface="Arial" panose="020B0604020202020204" pitchFamily="34" charset="0"/>
              <a:buChar char="•"/>
            </a:pPr>
            <a:r>
              <a:rPr lang="es-MX" sz="2200" dirty="0"/>
              <a:t>Por teléfono </a:t>
            </a:r>
            <a:r>
              <a:rPr lang="es-MX" sz="2200" b="0" i="0" dirty="0">
                <a:solidFill>
                  <a:srgbClr val="000000"/>
                </a:solidFill>
                <a:effectLst/>
              </a:rPr>
              <a:t>de 9 a 21 horas del día, al </a:t>
            </a:r>
            <a:r>
              <a:rPr lang="es-MX" sz="2200" b="0" i="0" dirty="0" err="1">
                <a:solidFill>
                  <a:srgbClr val="000000"/>
                </a:solidFill>
                <a:effectLst/>
              </a:rPr>
              <a:t>Conciliaexprés</a:t>
            </a:r>
            <a:r>
              <a:rPr lang="es-MX" sz="2200" b="0" i="0" dirty="0">
                <a:solidFill>
                  <a:srgbClr val="000000"/>
                </a:solidFill>
                <a:effectLst/>
              </a:rPr>
              <a:t> 01 800 467 87 22</a:t>
            </a:r>
            <a:endParaRPr lang="es-MX" sz="2200" dirty="0"/>
          </a:p>
        </p:txBody>
      </p:sp>
    </p:spTree>
    <p:extLst>
      <p:ext uri="{BB962C8B-B14F-4D97-AF65-F5344CB8AC3E}">
        <p14:creationId xmlns:p14="http://schemas.microsoft.com/office/powerpoint/2010/main" val="26620450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682</TotalTime>
  <Words>1865</Words>
  <Application>Microsoft Office PowerPoint</Application>
  <PresentationFormat>Panorámica</PresentationFormat>
  <Paragraphs>333</Paragraphs>
  <Slides>27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Aptos</vt:lpstr>
      <vt:lpstr>Arial</vt:lpstr>
      <vt:lpstr>Calibri</vt:lpstr>
      <vt:lpstr>Calibri Light</vt:lpstr>
      <vt:lpstr>Cerebri Sans</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DEL TORO</dc:creator>
  <cp:lastModifiedBy>Adriana Castellanos</cp:lastModifiedBy>
  <cp:revision>28</cp:revision>
  <dcterms:created xsi:type="dcterms:W3CDTF">2024-11-11T22:27:40Z</dcterms:created>
  <dcterms:modified xsi:type="dcterms:W3CDTF">2024-11-13T14:20:17Z</dcterms:modified>
</cp:coreProperties>
</file>